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09" r:id="rId3"/>
  </p:sldMasterIdLst>
  <p:notesMasterIdLst>
    <p:notesMasterId r:id="rId5"/>
  </p:notesMasterIdLst>
  <p:sldIdLst>
    <p:sldId id="58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5">
          <p15:clr>
            <a:srgbClr val="A4A3A4"/>
          </p15:clr>
        </p15:guide>
        <p15:guide id="4" orient="horz" pos="910">
          <p15:clr>
            <a:srgbClr val="A4A3A4"/>
          </p15:clr>
        </p15:guide>
        <p15:guide id="5" orient="horz" pos="4046">
          <p15:clr>
            <a:srgbClr val="A4A3A4"/>
          </p15:clr>
        </p15:guide>
        <p15:guide id="6" orient="horz" pos="3732">
          <p15:clr>
            <a:srgbClr val="A4A3A4"/>
          </p15:clr>
        </p15:guide>
        <p15:guide id="7" pos="347">
          <p15:clr>
            <a:srgbClr val="A4A3A4"/>
          </p15:clr>
        </p15:guide>
        <p15:guide id="8" pos="5479">
          <p15:clr>
            <a:srgbClr val="A4A3A4"/>
          </p15:clr>
        </p15:guide>
        <p15:guide id="9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th Bayoumi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4D86"/>
    <a:srgbClr val="FA9A27"/>
    <a:srgbClr val="CBEEFB"/>
    <a:srgbClr val="0079C8"/>
    <a:srgbClr val="D8C2B9"/>
    <a:srgbClr val="009EE0"/>
    <a:srgbClr val="00335B"/>
    <a:srgbClr val="008385"/>
    <a:srgbClr val="C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3979" autoAdjust="0"/>
  </p:normalViewPr>
  <p:slideViewPr>
    <p:cSldViewPr snapToGrid="0" snapToObjects="1">
      <p:cViewPr varScale="1">
        <p:scale>
          <a:sx n="111" d="100"/>
          <a:sy n="111" d="100"/>
        </p:scale>
        <p:origin x="1098" y="114"/>
      </p:cViewPr>
      <p:guideLst>
        <p:guide orient="horz" pos="2160"/>
        <p:guide pos="2880"/>
        <p:guide orient="horz" pos="485"/>
        <p:guide orient="horz" pos="910"/>
        <p:guide orient="horz" pos="4046"/>
        <p:guide orient="horz" pos="3732"/>
        <p:guide pos="347"/>
        <p:guide pos="5479"/>
        <p:guide pos="2911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5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F862-666B-4B79-AEE0-0FC8CE6D06E3}" type="datetimeFigureOut">
              <a:rPr lang="en-GB" smtClean="0"/>
              <a:pPr/>
              <a:t>15/03/2020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9D4D-CBC3-4174-80E6-461A727AD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7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4320000" cy="4484682"/>
          </a:xfr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+mj-lt"/>
              <a:buAutoNum type="arabicPeriod"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Arial Bold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8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6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2" y="2492375"/>
            <a:ext cx="3420000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0862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3" y="2492374"/>
            <a:ext cx="3419475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1249" y="1440000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21213" y="2492374"/>
            <a:ext cx="3419475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1213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8135938" cy="2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  <p:pic>
        <p:nvPicPr>
          <p:cNvPr id="5" name="Picture 4" descr="Bupa_Illustration_Artwork_Tree_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45" y="1850813"/>
            <a:ext cx="7430587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2483202"/>
            <a:ext cx="5310175" cy="37549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61" y="2954689"/>
            <a:ext cx="4815838" cy="3405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pa_Illustration_Artwork_Umbrell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9" y="2927066"/>
            <a:ext cx="4760225" cy="33653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76" y="3014133"/>
            <a:ext cx="4664074" cy="3298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59" y="2433211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00" y="2585357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23" y="2585357"/>
            <a:ext cx="5310174" cy="3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8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5" y="489600"/>
            <a:ext cx="4458154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77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6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0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3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7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1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0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68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439869"/>
            <a:ext cx="8135938" cy="4484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7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6" r:id="rId3"/>
    <p:sldLayoutId id="2147483698" r:id="rId4"/>
    <p:sldLayoutId id="2147483700" r:id="rId5"/>
    <p:sldLayoutId id="214748369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6" r:id="rId13"/>
    <p:sldLayoutId id="2147483708" r:id="rId14"/>
    <p:sldLayoutId id="2147483679" r:id="rId15"/>
    <p:sldLayoutId id="2147483650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88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0"/>
        </a:spcAft>
        <a:buFont typeface="Arial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50"/>
        </a:spcAft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74000" indent="-342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+mj-lt"/>
        <a:buAutoNum type="alphaLcParenR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Team structure, roles and responsibilities – High level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blackWhite">
          <a:xfrm>
            <a:off x="5367345" y="2192941"/>
            <a:ext cx="362426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28600" indent="-228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fr-FR" sz="1000" b="1" dirty="0" smtClean="0"/>
              <a:t>Provide project direction: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/>
              <a:t>Define project targets and objectives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/>
              <a:t>Primary liaison to steering committee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/>
              <a:t>Provide oversight on business impact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/>
              <a:t>Review and approve major actions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/>
              <a:t>Final escalation point for issues and </a:t>
            </a:r>
            <a:r>
              <a:rPr lang="en-US" altLang="fr-FR" sz="1000" dirty="0" smtClean="0"/>
              <a:t>risks</a:t>
            </a:r>
            <a:endParaRPr lang="en-US" altLang="fr-FR" sz="10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blackWhite">
          <a:xfrm>
            <a:off x="5367345" y="3357576"/>
            <a:ext cx="3709278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228600" indent="-228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fr-FR" sz="1000" b="1" dirty="0" smtClean="0"/>
              <a:t>Ensure project is coordinated and completed on schedule: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Develop overall project plan with clear milestones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Provide day-to-day leadership and guide work stream teams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Brief project leaders on progress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Track progress and decisions and manage risks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Manage the resolution of significant issues, risks, and assumptions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Manage dependencies and resolve cross-team issues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blackWhite">
          <a:xfrm>
            <a:off x="5367345" y="4913916"/>
            <a:ext cx="30289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28600" indent="-228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fr-FR" sz="1000" b="1" dirty="0" smtClean="0"/>
              <a:t>Drive HR Work stream activities: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Develop individual work plans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Lead data gathering and analytical work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Develop recommendations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Keep relevant parties informed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Implement plans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Identify issues 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703895" y="1042004"/>
            <a:ext cx="2520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chemeClr val="bg1">
                  <a:lumMod val="50000"/>
                </a:schemeClr>
              </a:buClr>
              <a:buFontTx/>
              <a:buNone/>
              <a:defRPr/>
            </a:pPr>
            <a:r>
              <a:rPr lang="de-DE" altLang="fr-FR" sz="1400" b="1" dirty="0" smtClean="0"/>
              <a:t>Roles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5327658" y="4809141"/>
            <a:ext cx="367475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5401866" y="3288316"/>
            <a:ext cx="367475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5327658" y="2142141"/>
            <a:ext cx="367475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blackWhite">
          <a:xfrm>
            <a:off x="5367345" y="1329341"/>
            <a:ext cx="32908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28600" indent="-228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altLang="fr-FR" sz="1000" b="1" dirty="0" smtClean="0"/>
              <a:t>Provide strategic guidance: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Advise on business continuity strategy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Approve key decisions with significant business impact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Approve project outcomes</a:t>
            </a:r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blackWhite">
          <a:xfrm>
            <a:off x="1512895" y="2848579"/>
            <a:ext cx="309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blackWhite">
          <a:xfrm>
            <a:off x="1757370" y="3786791"/>
            <a:ext cx="2925763" cy="611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Project Leader 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Project Coordinator </a:t>
            </a:r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blackWhite">
          <a:xfrm>
            <a:off x="1757370" y="3470879"/>
            <a:ext cx="2925763" cy="3143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PMO</a:t>
            </a:r>
            <a:endParaRPr lang="en-US" altLang="fr-FR" sz="1000" b="1" dirty="0">
              <a:solidFill>
                <a:schemeClr val="bg1"/>
              </a:solidFill>
            </a:endParaRPr>
          </a:p>
        </p:txBody>
      </p:sp>
      <p:cxnSp>
        <p:nvCxnSpPr>
          <p:cNvPr id="32" name="AutoShape 63"/>
          <p:cNvCxnSpPr>
            <a:cxnSpLocks noChangeShapeType="1"/>
            <a:stCxn id="30" idx="2"/>
            <a:endCxn id="46" idx="0"/>
          </p:cNvCxnSpPr>
          <p:nvPr/>
        </p:nvCxnSpPr>
        <p:spPr bwMode="blackWhite">
          <a:xfrm rot="5400000">
            <a:off x="2224095" y="4090004"/>
            <a:ext cx="688975" cy="1304925"/>
          </a:xfrm>
          <a:prstGeom prst="bentConnector3">
            <a:avLst>
              <a:gd name="adj1" fmla="val 4976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64"/>
          <p:cNvCxnSpPr>
            <a:cxnSpLocks noChangeShapeType="1"/>
            <a:stCxn id="30" idx="2"/>
            <a:endCxn id="47" idx="0"/>
          </p:cNvCxnSpPr>
          <p:nvPr/>
        </p:nvCxnSpPr>
        <p:spPr bwMode="blackWhite">
          <a:xfrm rot="5400000">
            <a:off x="2874970" y="4740879"/>
            <a:ext cx="688975" cy="3175"/>
          </a:xfrm>
          <a:prstGeom prst="bentConnector3">
            <a:avLst>
              <a:gd name="adj1" fmla="val 4976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65"/>
          <p:cNvCxnSpPr>
            <a:cxnSpLocks noChangeShapeType="1"/>
            <a:stCxn id="30" idx="2"/>
            <a:endCxn id="45" idx="0"/>
          </p:cNvCxnSpPr>
          <p:nvPr/>
        </p:nvCxnSpPr>
        <p:spPr bwMode="blackWhite">
          <a:xfrm rot="16200000" flipH="1">
            <a:off x="3529020" y="4090004"/>
            <a:ext cx="688975" cy="1304925"/>
          </a:xfrm>
          <a:prstGeom prst="bentConnector3">
            <a:avLst>
              <a:gd name="adj1" fmla="val 4976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66"/>
          <p:cNvCxnSpPr>
            <a:cxnSpLocks noChangeShapeType="1"/>
            <a:stCxn id="31" idx="0"/>
            <a:endCxn id="50" idx="2"/>
          </p:cNvCxnSpPr>
          <p:nvPr/>
        </p:nvCxnSpPr>
        <p:spPr bwMode="blackWhite">
          <a:xfrm flipV="1">
            <a:off x="3220252" y="3104166"/>
            <a:ext cx="0" cy="3667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67"/>
          <p:cNvSpPr>
            <a:spLocks noChangeArrowheads="1"/>
          </p:cNvSpPr>
          <p:nvPr/>
        </p:nvSpPr>
        <p:spPr bwMode="blackWhite">
          <a:xfrm>
            <a:off x="2863858" y="4945666"/>
            <a:ext cx="1050925" cy="928688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37" name="Rectangle 68"/>
          <p:cNvSpPr>
            <a:spLocks noChangeArrowheads="1"/>
          </p:cNvSpPr>
          <p:nvPr/>
        </p:nvSpPr>
        <p:spPr bwMode="blackWhite">
          <a:xfrm>
            <a:off x="2779720" y="5031391"/>
            <a:ext cx="1054100" cy="842963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38" name="Rectangle 69"/>
          <p:cNvSpPr>
            <a:spLocks noChangeArrowheads="1"/>
          </p:cNvSpPr>
          <p:nvPr/>
        </p:nvSpPr>
        <p:spPr bwMode="blackWhite">
          <a:xfrm>
            <a:off x="1552583" y="4945666"/>
            <a:ext cx="1054100" cy="947134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39" name="Rectangle 70"/>
          <p:cNvSpPr>
            <a:spLocks noChangeArrowheads="1"/>
          </p:cNvSpPr>
          <p:nvPr/>
        </p:nvSpPr>
        <p:spPr bwMode="blackWhite">
          <a:xfrm>
            <a:off x="1473208" y="5031391"/>
            <a:ext cx="1054100" cy="861409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0" name="Rectangle 71"/>
          <p:cNvSpPr>
            <a:spLocks noChangeArrowheads="1"/>
          </p:cNvSpPr>
          <p:nvPr/>
        </p:nvSpPr>
        <p:spPr bwMode="blackWhite">
          <a:xfrm>
            <a:off x="1393833" y="5452079"/>
            <a:ext cx="1044575" cy="4407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rIns="27432"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5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GB" altLang="fr-FR" sz="900" dirty="0" smtClean="0"/>
          </a:p>
        </p:txBody>
      </p:sp>
      <p:sp>
        <p:nvSpPr>
          <p:cNvPr id="41" name="Rectangle 72"/>
          <p:cNvSpPr>
            <a:spLocks noChangeArrowheads="1"/>
          </p:cNvSpPr>
          <p:nvPr/>
        </p:nvSpPr>
        <p:spPr bwMode="blackWhite">
          <a:xfrm>
            <a:off x="2681295" y="5452079"/>
            <a:ext cx="1071563" cy="440721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rIns="27432"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5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US" altLang="fr-FR" sz="900" dirty="0" smtClean="0"/>
          </a:p>
        </p:txBody>
      </p:sp>
      <p:sp>
        <p:nvSpPr>
          <p:cNvPr id="42" name="Rectangle 73"/>
          <p:cNvSpPr>
            <a:spLocks noChangeArrowheads="1"/>
          </p:cNvSpPr>
          <p:nvPr/>
        </p:nvSpPr>
        <p:spPr bwMode="blackWhite">
          <a:xfrm>
            <a:off x="4162433" y="4945666"/>
            <a:ext cx="1052512" cy="947134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blackWhite">
          <a:xfrm>
            <a:off x="4078295" y="5031391"/>
            <a:ext cx="1055688" cy="861409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blackWhite">
          <a:xfrm>
            <a:off x="3989395" y="5452079"/>
            <a:ext cx="1073150" cy="440721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rIns="27432"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5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GB" altLang="fr-FR" sz="900" dirty="0" smtClean="0"/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blackWhite">
          <a:xfrm>
            <a:off x="3989395" y="5086954"/>
            <a:ext cx="1073150" cy="3683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1000" dirty="0" smtClean="0">
                <a:solidFill>
                  <a:schemeClr val="bg1"/>
                </a:solidFill>
              </a:rPr>
              <a:t>Communications</a:t>
            </a:r>
            <a:endParaRPr lang="en-US" altLang="fr-FR" sz="1000" dirty="0">
              <a:solidFill>
                <a:schemeClr val="bg1"/>
              </a:solidFill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blackWhite">
          <a:xfrm>
            <a:off x="1393833" y="5086954"/>
            <a:ext cx="1044575" cy="3683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dirty="0" smtClean="0">
                <a:solidFill>
                  <a:schemeClr val="bg1"/>
                </a:solidFill>
              </a:rPr>
              <a:t>Processes 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dirty="0">
                <a:solidFill>
                  <a:schemeClr val="bg1"/>
                </a:solidFill>
              </a:rPr>
              <a:t>b</a:t>
            </a:r>
            <a:r>
              <a:rPr lang="en-US" altLang="fr-FR" sz="1000" dirty="0" smtClean="0">
                <a:solidFill>
                  <a:schemeClr val="bg1"/>
                </a:solidFill>
              </a:rPr>
              <a:t>usiness functions</a:t>
            </a:r>
            <a:endParaRPr lang="en-US" altLang="fr-FR" sz="1000" dirty="0">
              <a:solidFill>
                <a:schemeClr val="bg1"/>
              </a:solidFill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blackWhite">
          <a:xfrm>
            <a:off x="2681295" y="5086954"/>
            <a:ext cx="1071563" cy="3683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dirty="0" smtClean="0">
                <a:solidFill>
                  <a:schemeClr val="bg1"/>
                </a:solidFill>
              </a:rPr>
              <a:t>Customer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dirty="0" smtClean="0">
                <a:solidFill>
                  <a:schemeClr val="bg1"/>
                </a:solidFill>
              </a:rPr>
              <a:t>management</a:t>
            </a:r>
            <a:endParaRPr lang="en-US" altLang="fr-FR" sz="1000" dirty="0">
              <a:solidFill>
                <a:schemeClr val="bg1"/>
              </a:solidFill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blackWhite">
          <a:xfrm>
            <a:off x="1606535" y="1630966"/>
            <a:ext cx="152561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Chief Executive Team</a:t>
            </a:r>
          </a:p>
        </p:txBody>
      </p:sp>
      <p:sp>
        <p:nvSpPr>
          <p:cNvPr id="49" name="Rectangle 80"/>
          <p:cNvSpPr>
            <a:spLocks noChangeArrowheads="1"/>
          </p:cNvSpPr>
          <p:nvPr/>
        </p:nvSpPr>
        <p:spPr bwMode="blackWhite">
          <a:xfrm>
            <a:off x="1606535" y="1318229"/>
            <a:ext cx="1525610" cy="3127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 BA Project shield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 steering committee</a:t>
            </a:r>
            <a:endParaRPr lang="en-US" altLang="fr-FR" sz="1000" b="1" dirty="0">
              <a:solidFill>
                <a:schemeClr val="bg1"/>
              </a:solidFill>
            </a:endParaRPr>
          </a:p>
        </p:txBody>
      </p:sp>
      <p:sp>
        <p:nvSpPr>
          <p:cNvPr id="50" name="Rectangle 81"/>
          <p:cNvSpPr>
            <a:spLocks noChangeArrowheads="1"/>
          </p:cNvSpPr>
          <p:nvPr/>
        </p:nvSpPr>
        <p:spPr bwMode="blackWhite">
          <a:xfrm>
            <a:off x="1757370" y="2688241"/>
            <a:ext cx="2925763" cy="415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altLang="fr-FR" sz="1000" smtClean="0"/>
              <a:t>Deputy CEO</a:t>
            </a:r>
            <a:endParaRPr lang="en-US" altLang="fr-FR" sz="1000" dirty="0" smtClean="0"/>
          </a:p>
        </p:txBody>
      </p:sp>
      <p:sp>
        <p:nvSpPr>
          <p:cNvPr id="51" name="Rectangle 82"/>
          <p:cNvSpPr>
            <a:spLocks noChangeArrowheads="1"/>
          </p:cNvSpPr>
          <p:nvPr/>
        </p:nvSpPr>
        <p:spPr bwMode="blackWhite">
          <a:xfrm>
            <a:off x="1757370" y="2375504"/>
            <a:ext cx="2925763" cy="3127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Project shield sponsor</a:t>
            </a:r>
            <a:endParaRPr lang="en-US" altLang="fr-FR" sz="1000" b="1" dirty="0">
              <a:solidFill>
                <a:schemeClr val="bg1"/>
              </a:solidFill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1952633" y="1042004"/>
            <a:ext cx="25209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de-DE" altLang="fr-FR" sz="1400" b="1" dirty="0" smtClean="0"/>
              <a:t>Team Structure</a:t>
            </a:r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3570295" y="2086579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sp>
        <p:nvSpPr>
          <p:cNvPr id="54" name="Text Box 85"/>
          <p:cNvSpPr txBox="1">
            <a:spLocks noChangeArrowheads="1"/>
          </p:cNvSpPr>
          <p:nvPr/>
        </p:nvSpPr>
        <p:spPr bwMode="auto">
          <a:xfrm>
            <a:off x="3521083" y="2150079"/>
            <a:ext cx="14303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 dirty="0" smtClean="0">
                <a:solidFill>
                  <a:schemeClr val="tx1"/>
                </a:solidFill>
              </a:rPr>
              <a:t>Lessons learned</a:t>
            </a:r>
            <a:endParaRPr lang="en-US" altLang="fr-FR" sz="800" b="1" dirty="0">
              <a:solidFill>
                <a:schemeClr val="tx1"/>
              </a:solidFill>
            </a:endParaRPr>
          </a:p>
        </p:txBody>
      </p:sp>
      <p:sp>
        <p:nvSpPr>
          <p:cNvPr id="55" name="Text Box 86"/>
          <p:cNvSpPr txBox="1">
            <a:spLocks noChangeArrowheads="1"/>
          </p:cNvSpPr>
          <p:nvPr/>
        </p:nvSpPr>
        <p:spPr bwMode="auto">
          <a:xfrm>
            <a:off x="1582745" y="2150079"/>
            <a:ext cx="15065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 dirty="0">
                <a:solidFill>
                  <a:schemeClr val="tx1"/>
                </a:solidFill>
              </a:rPr>
              <a:t>ESCALATION</a:t>
            </a:r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2828933" y="2084991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3570295" y="3153379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sp>
        <p:nvSpPr>
          <p:cNvPr id="58" name="Text Box 89"/>
          <p:cNvSpPr txBox="1">
            <a:spLocks noChangeArrowheads="1"/>
          </p:cNvSpPr>
          <p:nvPr/>
        </p:nvSpPr>
        <p:spPr bwMode="auto">
          <a:xfrm>
            <a:off x="3521083" y="3216879"/>
            <a:ext cx="14303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 dirty="0">
                <a:solidFill>
                  <a:schemeClr val="tx1"/>
                </a:solidFill>
              </a:rPr>
              <a:t>DECISIONS / OUTCOMES</a:t>
            </a:r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>
            <a:off x="3570295" y="4439254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sp>
        <p:nvSpPr>
          <p:cNvPr id="60" name="Text Box 91"/>
          <p:cNvSpPr txBox="1">
            <a:spLocks noChangeArrowheads="1"/>
          </p:cNvSpPr>
          <p:nvPr/>
        </p:nvSpPr>
        <p:spPr bwMode="auto">
          <a:xfrm>
            <a:off x="3521083" y="4502754"/>
            <a:ext cx="14303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>
                <a:solidFill>
                  <a:schemeClr val="tx1"/>
                </a:solidFill>
              </a:rPr>
              <a:t>DECISIONS / OUTCOMES</a:t>
            </a:r>
          </a:p>
        </p:txBody>
      </p:sp>
      <p:sp>
        <p:nvSpPr>
          <p:cNvPr id="61" name="Text Box 92"/>
          <p:cNvSpPr txBox="1">
            <a:spLocks noChangeArrowheads="1"/>
          </p:cNvSpPr>
          <p:nvPr/>
        </p:nvSpPr>
        <p:spPr bwMode="auto">
          <a:xfrm>
            <a:off x="1582745" y="3216879"/>
            <a:ext cx="15065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>
                <a:solidFill>
                  <a:schemeClr val="tx1"/>
                </a:solidFill>
              </a:rPr>
              <a:t>ESCALATION</a:t>
            </a:r>
          </a:p>
        </p:txBody>
      </p:sp>
      <p:sp>
        <p:nvSpPr>
          <p:cNvPr id="62" name="Line 93"/>
          <p:cNvSpPr>
            <a:spLocks noChangeShapeType="1"/>
          </p:cNvSpPr>
          <p:nvPr/>
        </p:nvSpPr>
        <p:spPr bwMode="auto">
          <a:xfrm>
            <a:off x="2828933" y="3151791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1582745" y="4502754"/>
            <a:ext cx="15065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01C2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45720" tIns="0" rIns="0" bIns="0">
            <a:spAutoFit/>
          </a:bodyPr>
          <a:lstStyle>
            <a:lvl1pPr marL="292100" indent="-177800"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fr-FR" sz="800" b="1">
                <a:solidFill>
                  <a:schemeClr val="tx1"/>
                </a:solidFill>
              </a:rPr>
              <a:t>ESCALATION</a:t>
            </a:r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>
            <a:off x="2828933" y="4437666"/>
            <a:ext cx="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45720" tIns="0" rIns="0" bIns="0"/>
          <a:lstStyle/>
          <a:p>
            <a:endParaRPr lang="en-US"/>
          </a:p>
        </p:txBody>
      </p:sp>
      <p:graphicFrame>
        <p:nvGraphicFramePr>
          <p:cNvPr id="6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94374"/>
              </p:ext>
            </p:extLst>
          </p:nvPr>
        </p:nvGraphicFramePr>
        <p:xfrm>
          <a:off x="190508" y="2385029"/>
          <a:ext cx="1358900" cy="864488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398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 project shield committee</a:t>
                      </a:r>
                      <a:endParaRPr lang="en-US" sz="1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4">
                <a:tc>
                  <a:txBody>
                    <a:bodyPr/>
                    <a:lstStyle/>
                    <a:p>
                      <a:pPr marL="114300" marR="0" lvl="0" indent="-114300" algn="l" defTabSz="939800" rtl="0" eaLnBrk="0" fontAlgn="base" latinLnBrk="0" hangingPunct="0">
                        <a:lnSpc>
                          <a:spcPct val="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Business Leaders</a:t>
                      </a:r>
                    </a:p>
                  </a:txBody>
                  <a:tcPr marL="45720" marR="45720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69"/>
          <p:cNvSpPr>
            <a:spLocks noChangeArrowheads="1"/>
          </p:cNvSpPr>
          <p:nvPr/>
        </p:nvSpPr>
        <p:spPr bwMode="blackWhite">
          <a:xfrm>
            <a:off x="267486" y="4945666"/>
            <a:ext cx="1054100" cy="861409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blackWhite">
          <a:xfrm>
            <a:off x="188111" y="5031391"/>
            <a:ext cx="1054100" cy="861409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solidFill>
                <a:schemeClr val="tx1"/>
              </a:solidFill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blackWhite">
          <a:xfrm>
            <a:off x="108736" y="5452079"/>
            <a:ext cx="1044575" cy="4407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rIns="27432"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5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US" altLang="fr-FR" sz="900" dirty="0" smtClean="0"/>
          </a:p>
        </p:txBody>
      </p:sp>
      <p:sp>
        <p:nvSpPr>
          <p:cNvPr id="71" name="Rectangle 77"/>
          <p:cNvSpPr>
            <a:spLocks noChangeArrowheads="1"/>
          </p:cNvSpPr>
          <p:nvPr/>
        </p:nvSpPr>
        <p:spPr bwMode="blackWhite">
          <a:xfrm>
            <a:off x="108736" y="5086954"/>
            <a:ext cx="1044575" cy="3683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dirty="0" smtClean="0">
                <a:solidFill>
                  <a:schemeClr val="bg1"/>
                </a:solidFill>
              </a:rPr>
              <a:t>HR management</a:t>
            </a:r>
            <a:endParaRPr lang="en-US" altLang="fr-FR" sz="1000" dirty="0">
              <a:solidFill>
                <a:schemeClr val="bg1"/>
              </a:solidFill>
            </a:endParaRPr>
          </a:p>
        </p:txBody>
      </p:sp>
      <p:cxnSp>
        <p:nvCxnSpPr>
          <p:cNvPr id="72" name="AutoShape 63"/>
          <p:cNvCxnSpPr>
            <a:cxnSpLocks noChangeShapeType="1"/>
            <a:stCxn id="30" idx="2"/>
            <a:endCxn id="68" idx="0"/>
          </p:cNvCxnSpPr>
          <p:nvPr/>
        </p:nvCxnSpPr>
        <p:spPr bwMode="blackWhite">
          <a:xfrm rot="5400000">
            <a:off x="1733551" y="3458964"/>
            <a:ext cx="547687" cy="2425716"/>
          </a:xfrm>
          <a:prstGeom prst="bentConnector3">
            <a:avLst>
              <a:gd name="adj1" fmla="val 6391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79"/>
          <p:cNvSpPr>
            <a:spLocks noChangeArrowheads="1"/>
          </p:cNvSpPr>
          <p:nvPr/>
        </p:nvSpPr>
        <p:spPr bwMode="blackWhite">
          <a:xfrm>
            <a:off x="3329778" y="1630966"/>
            <a:ext cx="152561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anchor="ctr"/>
          <a:lstStyle>
            <a:lvl1pPr marL="101600" indent="-101600" algn="l" eaLnBrk="0" hangingPunct="0">
              <a:spcBef>
                <a:spcPct val="6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­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fr-FR" sz="1000" dirty="0" smtClean="0"/>
              <a:t>Group CMT</a:t>
            </a:r>
          </a:p>
        </p:txBody>
      </p:sp>
      <p:sp>
        <p:nvSpPr>
          <p:cNvPr id="95" name="Rectangle 80"/>
          <p:cNvSpPr>
            <a:spLocks noChangeArrowheads="1"/>
          </p:cNvSpPr>
          <p:nvPr/>
        </p:nvSpPr>
        <p:spPr bwMode="blackWhite">
          <a:xfrm>
            <a:off x="3329778" y="1318229"/>
            <a:ext cx="1525610" cy="3127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ts val="1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BG Project shield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000" b="1" dirty="0" smtClean="0">
                <a:solidFill>
                  <a:schemeClr val="bg1"/>
                </a:solidFill>
              </a:rPr>
              <a:t> steering committee</a:t>
            </a:r>
            <a:endParaRPr lang="en-US" alt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pa PPT template_4-3">
  <a:themeElements>
    <a:clrScheme name="BUPA">
      <a:dk1>
        <a:sysClr val="windowText" lastClr="000000"/>
      </a:dk1>
      <a:lt1>
        <a:sysClr val="window" lastClr="FFFFFF"/>
      </a:lt1>
      <a:dk2>
        <a:srgbClr val="00335B"/>
      </a:dk2>
      <a:lt2>
        <a:srgbClr val="009EE0"/>
      </a:lt2>
      <a:accent1>
        <a:srgbClr val="009EE0"/>
      </a:accent1>
      <a:accent2>
        <a:srgbClr val="40B6E8"/>
      </a:accent2>
      <a:accent3>
        <a:srgbClr val="7FCEEF"/>
      </a:accent3>
      <a:accent4>
        <a:srgbClr val="CCECF9"/>
      </a:accent4>
      <a:accent5>
        <a:srgbClr val="7F99AD"/>
      </a:accent5>
      <a:accent6>
        <a:srgbClr val="406684"/>
      </a:accent6>
      <a:hlink>
        <a:srgbClr val="00335B"/>
      </a:hlink>
      <a:folHlink>
        <a:srgbClr val="003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 PPT templates 4-3 covers" id="{0C206CA5-C062-BF49-8C3D-DD4F58D71244}" vid="{24EFBB6F-2A27-F848-BE28-97385C230F2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Roadshow V4</Template>
  <TotalTime>21881</TotalTime>
  <Words>196</Words>
  <Application>Microsoft Office PowerPoint</Application>
  <PresentationFormat>On-screen Show (4:3)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Wingdings</vt:lpstr>
      <vt:lpstr>Bupa PPT template_4-3</vt:lpstr>
      <vt:lpstr>1_Custom Design</vt:lpstr>
      <vt:lpstr>Custom Design</vt:lpstr>
      <vt:lpstr>Team structure, roles and responsibilities – High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May Mahdi</cp:lastModifiedBy>
  <cp:revision>539</cp:revision>
  <cp:lastPrinted>2018-01-28T13:34:37Z</cp:lastPrinted>
  <dcterms:created xsi:type="dcterms:W3CDTF">2018-01-28T06:24:06Z</dcterms:created>
  <dcterms:modified xsi:type="dcterms:W3CDTF">2020-03-15T12:37:47Z</dcterms:modified>
</cp:coreProperties>
</file>