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09" r:id="rId3"/>
  </p:sldMasterIdLst>
  <p:notesMasterIdLst>
    <p:notesMasterId r:id="rId9"/>
  </p:notesMasterIdLst>
  <p:sldIdLst>
    <p:sldId id="582" r:id="rId4"/>
    <p:sldId id="589" r:id="rId5"/>
    <p:sldId id="590" r:id="rId6"/>
    <p:sldId id="591" r:id="rId7"/>
    <p:sldId id="59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5">
          <p15:clr>
            <a:srgbClr val="A4A3A4"/>
          </p15:clr>
        </p15:guide>
        <p15:guide id="4" orient="horz" pos="910">
          <p15:clr>
            <a:srgbClr val="A4A3A4"/>
          </p15:clr>
        </p15:guide>
        <p15:guide id="5" orient="horz" pos="4046">
          <p15:clr>
            <a:srgbClr val="A4A3A4"/>
          </p15:clr>
        </p15:guide>
        <p15:guide id="6" orient="horz" pos="3732">
          <p15:clr>
            <a:srgbClr val="A4A3A4"/>
          </p15:clr>
        </p15:guide>
        <p15:guide id="7" pos="347">
          <p15:clr>
            <a:srgbClr val="A4A3A4"/>
          </p15:clr>
        </p15:guide>
        <p15:guide id="8" pos="5479">
          <p15:clr>
            <a:srgbClr val="A4A3A4"/>
          </p15:clr>
        </p15:guide>
        <p15:guide id="9" pos="2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ath Bayoumi" initials="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4D86"/>
    <a:srgbClr val="FA9A27"/>
    <a:srgbClr val="CBEEFB"/>
    <a:srgbClr val="0079C8"/>
    <a:srgbClr val="D8C2B9"/>
    <a:srgbClr val="009EE0"/>
    <a:srgbClr val="00335B"/>
    <a:srgbClr val="008385"/>
    <a:srgbClr val="C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3979" autoAdjust="0"/>
  </p:normalViewPr>
  <p:slideViewPr>
    <p:cSldViewPr snapToGrid="0" snapToObjects="1">
      <p:cViewPr varScale="1">
        <p:scale>
          <a:sx n="111" d="100"/>
          <a:sy n="111" d="100"/>
        </p:scale>
        <p:origin x="1098" y="114"/>
      </p:cViewPr>
      <p:guideLst>
        <p:guide orient="horz" pos="2160"/>
        <p:guide pos="2880"/>
        <p:guide orient="horz" pos="485"/>
        <p:guide orient="horz" pos="910"/>
        <p:guide orient="horz" pos="4046"/>
        <p:guide orient="horz" pos="3732"/>
        <p:guide pos="347"/>
        <p:guide pos="5479"/>
        <p:guide pos="2911"/>
      </p:guideLst>
    </p:cSldViewPr>
  </p:slideViewPr>
  <p:outlineViewPr>
    <p:cViewPr>
      <p:scale>
        <a:sx n="33" d="100"/>
        <a:sy n="33" d="100"/>
      </p:scale>
      <p:origin x="0" y="-1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5" d="100"/>
          <a:sy n="165" d="100"/>
        </p:scale>
        <p:origin x="52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F862-666B-4B79-AEE0-0FC8CE6D06E3}" type="datetimeFigureOut">
              <a:rPr lang="en-GB" smtClean="0"/>
              <a:pPr/>
              <a:t>15/03/2020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29D4D-CBC3-4174-80E6-461A727AD5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87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8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3027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7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58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3027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6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4320000" cy="4484682"/>
          </a:xfr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Font typeface="+mj-lt"/>
              <a:buAutoNum type="arabicPeriod"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Arial Bold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2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4484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84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8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448468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846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928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6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50862" y="2492375"/>
            <a:ext cx="3420000" cy="3330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50862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68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9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928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50863" y="2492374"/>
            <a:ext cx="3419475" cy="3330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21249" y="1440000"/>
            <a:ext cx="3420000" cy="9281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621213" y="2492374"/>
            <a:ext cx="3419475" cy="33300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1387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21213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42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1387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8135938" cy="2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4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Illustration </a:t>
            </a:r>
            <a:r>
              <a:rPr lang="en-GB" dirty="0" smtClean="0"/>
              <a:t>divider page. Allow for maximum of four lines Arial Bold 28pt in Bupa cyan</a:t>
            </a:r>
            <a:endParaRPr lang="en-AU" dirty="0"/>
          </a:p>
        </p:txBody>
      </p:sp>
      <p:pic>
        <p:nvPicPr>
          <p:cNvPr id="5" name="Picture 4" descr="Bupa_Illustration_Artwork_Tree_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45" y="1850813"/>
            <a:ext cx="7430587" cy="52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68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800" y="2483202"/>
            <a:ext cx="5310175" cy="37549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61" y="2954689"/>
            <a:ext cx="4815838" cy="34053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Illustration </a:t>
            </a:r>
            <a:r>
              <a:rPr lang="en-GB" dirty="0" smtClean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pa_Illustration_Artwork_Umbrella_RGB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09" y="2927066"/>
            <a:ext cx="4760225" cy="33653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76" y="3014133"/>
            <a:ext cx="4664074" cy="32980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Illustration </a:t>
            </a:r>
            <a:r>
              <a:rPr lang="en-GB" dirty="0" smtClean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7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759" y="2433211"/>
            <a:ext cx="5310174" cy="3754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Illustration </a:t>
            </a:r>
            <a:r>
              <a:rPr lang="en-GB" dirty="0" smtClean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400" y="2585357"/>
            <a:ext cx="5310174" cy="3754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9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623" y="2585357"/>
            <a:ext cx="5310174" cy="37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88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0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415" y="489600"/>
            <a:ext cx="4458154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 baseline="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877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28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82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62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46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17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8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85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64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9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2861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0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07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03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7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35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5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84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73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61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10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5399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9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68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29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4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2861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Allow for maximum of four lines for title 32pt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5399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Business Unit Name</a:t>
            </a:r>
            <a:br>
              <a:rPr lang="en-US" dirty="0" smtClean="0"/>
            </a:br>
            <a:r>
              <a:rPr lang="en-US" dirty="0" smtClean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0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Allow for maximum of four lines for title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508974"/>
            <a:ext cx="813593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439869"/>
            <a:ext cx="8135938" cy="44846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 smtClean="0"/>
              <a:t>Bupa Private and Confidential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475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6" r:id="rId3"/>
    <p:sldLayoutId id="2147483698" r:id="rId4"/>
    <p:sldLayoutId id="2147483700" r:id="rId5"/>
    <p:sldLayoutId id="2147483699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6" r:id="rId13"/>
    <p:sldLayoutId id="2147483708" r:id="rId14"/>
    <p:sldLayoutId id="2147483679" r:id="rId15"/>
    <p:sldLayoutId id="2147483650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88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00"/>
        </a:spcBef>
        <a:spcAft>
          <a:spcPts val="0"/>
        </a:spcAft>
        <a:buFont typeface="Arial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950"/>
        </a:spcAft>
        <a:buFont typeface="Arial" pitchFamily="34" charset="0"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74000" indent="-342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+mj-lt"/>
        <a:buAutoNum type="alphaLcParenR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508974"/>
            <a:ext cx="8135938" cy="249299"/>
          </a:xfrm>
        </p:spPr>
        <p:txBody>
          <a:bodyPr/>
          <a:lstStyle/>
          <a:p>
            <a:r>
              <a:rPr lang="en-US" sz="1800" dirty="0" smtClean="0">
                <a:solidFill>
                  <a:srgbClr val="00B0F0"/>
                </a:solidFill>
              </a:rPr>
              <a:t>Human resource management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12DB4-4461-496E-BE8A-4915DF83011C}" type="slidenum">
              <a:rPr lang="en-AU" smtClean="0"/>
              <a:pPr/>
              <a:t>1</a:t>
            </a:fld>
            <a:endParaRPr lang="en-AU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1254"/>
              </p:ext>
            </p:extLst>
          </p:nvPr>
        </p:nvGraphicFramePr>
        <p:xfrm>
          <a:off x="54420" y="103791"/>
          <a:ext cx="4287245" cy="171988"/>
        </p:xfrm>
        <a:graphic>
          <a:graphicData uri="http://schemas.openxmlformats.org/drawingml/2006/table">
            <a:tbl>
              <a:tblPr firstRow="1" bandRow="1"/>
              <a:tblGrid>
                <a:gridCol w="205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3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16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GREEN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AMBER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RED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710907" y="491736"/>
            <a:ext cx="1391919" cy="400986"/>
            <a:chOff x="7778496" y="336884"/>
            <a:chExt cx="1461757" cy="421105"/>
          </a:xfrm>
          <a:solidFill>
            <a:schemeClr val="bg1">
              <a:lumMod val="95000"/>
            </a:schemeClr>
          </a:solidFill>
        </p:grpSpPr>
        <p:sp>
          <p:nvSpPr>
            <p:cNvPr id="25" name="Rounded Rectangle 24"/>
            <p:cNvSpPr/>
            <p:nvPr/>
          </p:nvSpPr>
          <p:spPr bwMode="auto">
            <a:xfrm>
              <a:off x="7778496" y="336884"/>
              <a:ext cx="1221125" cy="421105"/>
            </a:xfrm>
            <a:prstGeom prst="roundRect">
              <a:avLst/>
            </a:prstGeom>
            <a:grp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26121" rIns="0" bIns="0" anchor="ctr"/>
            <a:lstStyle/>
            <a:p>
              <a:pPr algn="l">
                <a:defRPr/>
              </a:pPr>
              <a:r>
                <a:rPr lang="en-GB" sz="1238" b="1" dirty="0">
                  <a:solidFill>
                    <a:schemeClr val="bg1"/>
                  </a:solidFill>
                </a:rPr>
                <a:t> </a:t>
              </a:r>
              <a:r>
                <a:rPr lang="en-GB" sz="1333" b="1" dirty="0">
                  <a:solidFill>
                    <a:srgbClr val="002060"/>
                  </a:solidFill>
                </a:rPr>
                <a:t>Trending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8758989" y="336884"/>
              <a:ext cx="481264" cy="421105"/>
            </a:xfrm>
            <a:prstGeom prst="ellipse">
              <a:avLst/>
            </a:prstGeom>
            <a:solidFill>
              <a:srgbClr val="72BE44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43536" rIns="43536"/>
            <a:lstStyle/>
            <a:p>
              <a:pPr>
                <a:defRPr/>
              </a:pPr>
              <a:endParaRPr lang="en-GB" sz="1714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4709719" y="491736"/>
            <a:ext cx="1449756" cy="4009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26121" rIns="0" bIns="0" anchor="ctr"/>
          <a:lstStyle/>
          <a:p>
            <a:pPr algn="l">
              <a:defRPr/>
            </a:pPr>
            <a:r>
              <a:rPr lang="en-GB" sz="1143" b="1" dirty="0">
                <a:solidFill>
                  <a:schemeClr val="bg1"/>
                </a:solidFill>
              </a:rPr>
              <a:t> </a:t>
            </a:r>
            <a:r>
              <a:rPr lang="en-GB" sz="1333" b="1" dirty="0">
                <a:solidFill>
                  <a:srgbClr val="002060"/>
                </a:solidFill>
              </a:rPr>
              <a:t>Completion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913404" y="491736"/>
            <a:ext cx="458271" cy="40098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43536" rIns="43536"/>
          <a:lstStyle/>
          <a:p>
            <a:pPr>
              <a:defRPr/>
            </a:pPr>
            <a:r>
              <a:rPr lang="en-GB" sz="1524" b="1" dirty="0"/>
              <a:t>1</a:t>
            </a:r>
            <a:r>
              <a:rPr lang="en-GB" sz="1524" b="1" dirty="0" smtClean="0"/>
              <a:t>0</a:t>
            </a:r>
            <a:r>
              <a:rPr lang="en-GB" sz="1524" b="1" dirty="0"/>
              <a:t>%</a:t>
            </a:r>
            <a:endParaRPr lang="en-GB" sz="1714" b="1" dirty="0"/>
          </a:p>
        </p:txBody>
      </p:sp>
      <p:sp>
        <p:nvSpPr>
          <p:cNvPr id="29" name="Rectangle 28"/>
          <p:cNvSpPr/>
          <p:nvPr/>
        </p:nvSpPr>
        <p:spPr>
          <a:xfrm>
            <a:off x="7691131" y="518319"/>
            <a:ext cx="356188" cy="356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714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6130558" y="1051631"/>
            <a:ext cx="2878984" cy="385427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74143" rIns="174143" anchor="ctr">
            <a:spAutoFit/>
          </a:bodyPr>
          <a:lstStyle/>
          <a:p>
            <a:pPr algn="l">
              <a:defRPr/>
            </a:pPr>
            <a:endParaRPr lang="en-GB" sz="381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sz="1143" b="1" dirty="0">
                <a:solidFill>
                  <a:schemeClr val="bg1"/>
                </a:solidFill>
              </a:rPr>
              <a:t>Accomplishments</a:t>
            </a:r>
          </a:p>
          <a:p>
            <a:pPr algn="l">
              <a:defRPr/>
            </a:pPr>
            <a:endParaRPr lang="en-GB" sz="381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130557" y="1427363"/>
            <a:ext cx="2889084" cy="3168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74143" tIns="87071" rIns="174143" bIns="87071"/>
          <a:lstStyle/>
          <a:p>
            <a:pPr algn="l">
              <a:lnSpc>
                <a:spcPct val="100000"/>
              </a:lnSpc>
              <a:defRPr/>
            </a:pPr>
            <a:r>
              <a:rPr lang="en-US" sz="1143" b="1" u="sng" dirty="0"/>
              <a:t>This Week’s Accomplishments:</a:t>
            </a:r>
          </a:p>
          <a:p>
            <a:pPr marL="163255" indent="-163255">
              <a:buFont typeface="Arial" panose="020B0604020202020204" pitchFamily="34" charset="0"/>
              <a:buChar char="•"/>
              <a:defRPr/>
            </a:pPr>
            <a:r>
              <a:rPr lang="en-US" sz="1095" dirty="0" smtClean="0"/>
              <a:t>XXXXXXXXXXXXXXX</a:t>
            </a:r>
            <a:endParaRPr lang="en-US" sz="1095" dirty="0"/>
          </a:p>
          <a:p>
            <a:pPr algn="l">
              <a:lnSpc>
                <a:spcPct val="100000"/>
              </a:lnSpc>
              <a:defRPr/>
            </a:pPr>
            <a:r>
              <a:rPr lang="en-US" sz="1143" b="1" u="sng" dirty="0" smtClean="0"/>
              <a:t>Next </a:t>
            </a:r>
            <a:r>
              <a:rPr lang="en-US" sz="1143" b="1" u="sng" dirty="0"/>
              <a:t>Week’s Tasks:</a:t>
            </a:r>
          </a:p>
          <a:p>
            <a:pPr marL="163255" indent="-163255">
              <a:buFont typeface="Arial" panose="020B0604020202020204" pitchFamily="34" charset="0"/>
              <a:buChar char="•"/>
              <a:defRPr/>
            </a:pPr>
            <a:r>
              <a:rPr lang="en-US" sz="1095" dirty="0" smtClean="0"/>
              <a:t>XXXXXXXXXXXX</a:t>
            </a:r>
            <a:endParaRPr lang="en-US" sz="1095" dirty="0"/>
          </a:p>
        </p:txBody>
      </p: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6130557" y="4608963"/>
            <a:ext cx="2878985" cy="1625142"/>
            <a:chOff x="508000" y="4749969"/>
            <a:chExt cx="4102100" cy="1556538"/>
          </a:xfrm>
        </p:grpSpPr>
        <p:sp>
          <p:nvSpPr>
            <p:cNvPr id="33" name="TextBox 32"/>
            <p:cNvSpPr txBox="1"/>
            <p:nvPr/>
          </p:nvSpPr>
          <p:spPr>
            <a:xfrm>
              <a:off x="508000" y="4749969"/>
              <a:ext cx="4102100" cy="2498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lIns="174143" rIns="174143" anchor="ctr">
              <a:sp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GB" sz="1095" b="1" dirty="0">
                  <a:solidFill>
                    <a:schemeClr val="bg1"/>
                  </a:solidFill>
                </a:rPr>
                <a:t>Risks &amp; Issues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08000" y="5048188"/>
              <a:ext cx="4102100" cy="12583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174143" tIns="87071" rIns="174143" bIns="87071"/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143" b="1" u="sng" dirty="0"/>
                <a:t>Risks:</a:t>
              </a:r>
            </a:p>
            <a:p>
              <a:pPr marL="163255" indent="-163255">
                <a:buFont typeface="Arial" panose="020B0604020202020204" pitchFamily="34" charset="0"/>
                <a:buChar char="•"/>
                <a:defRPr/>
              </a:pPr>
              <a:r>
                <a:rPr lang="en-US" sz="1143" i="1" dirty="0" smtClean="0"/>
                <a:t>XXXXXXXX</a:t>
              </a:r>
              <a:endParaRPr lang="en-US" sz="1143" i="1" dirty="0"/>
            </a:p>
            <a:p>
              <a:pPr algn="l">
                <a:lnSpc>
                  <a:spcPct val="100000"/>
                </a:lnSpc>
                <a:defRPr/>
              </a:pPr>
              <a:r>
                <a:rPr lang="en-US" sz="1143" b="1" u="sng" dirty="0"/>
                <a:t>Key Decisions:</a:t>
              </a:r>
              <a:endParaRPr lang="en-US" sz="1143" dirty="0"/>
            </a:p>
            <a:p>
              <a:pPr marL="163255" indent="-163255">
                <a:buFont typeface="Arial" panose="020B0604020202020204" pitchFamily="34" charset="0"/>
                <a:buChar char="•"/>
                <a:defRPr/>
              </a:pPr>
              <a:r>
                <a:rPr lang="en-US" sz="1143" i="1" dirty="0" smtClean="0"/>
                <a:t>XXXXXXXXXXX</a:t>
              </a:r>
              <a:endParaRPr lang="en-US" sz="1143" b="1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35754"/>
              </p:ext>
            </p:extLst>
          </p:nvPr>
        </p:nvGraphicFramePr>
        <p:xfrm>
          <a:off x="54420" y="1076411"/>
          <a:ext cx="6052666" cy="532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066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 smtClean="0">
                          <a:solidFill>
                            <a:schemeClr val="bg1"/>
                          </a:solidFill>
                        </a:rPr>
                        <a:t>Activity/Milestone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End Date (</a:t>
                      </a:r>
                      <a:r>
                        <a:rPr lang="en-GB" sz="1000" b="1" i="1" dirty="0" smtClean="0">
                          <a:solidFill>
                            <a:schemeClr val="bg1"/>
                          </a:solidFill>
                        </a:rPr>
                        <a:t>Projected</a:t>
                      </a:r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baseline="0" dirty="0" smtClean="0">
                          <a:solidFill>
                            <a:schemeClr val="bg1"/>
                          </a:solidFill>
                        </a:rPr>
                        <a:t>Completion </a:t>
                      </a:r>
                      <a:r>
                        <a:rPr lang="en-GB" sz="1000" b="1" i="1" baseline="0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r>
                        <a:rPr lang="en-US" sz="110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</a:t>
                      </a:r>
                      <a:endParaRPr lang="en-US" sz="110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chemeClr val="tx1"/>
                          </a:solidFill>
                        </a:rPr>
                        <a:t>05.12.2020</a:t>
                      </a: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0" b="1" i="0" dirty="0" smtClean="0">
                        <a:solidFill>
                          <a:srgbClr val="72BE44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940">
                <a:tc>
                  <a:txBody>
                    <a:bodyPr/>
                    <a:lstStyle/>
                    <a:p>
                      <a:r>
                        <a:rPr lang="en-US" sz="11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XXXXXXXXXXXXXX</a:t>
                      </a:r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XXXXXXXXXXXXXXX</a:t>
                      </a:r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87071" marR="87071" marT="17414" marB="17414" anchor="ctr">
                    <a:solidFill>
                      <a:srgbClr val="72B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87071" marR="87071" marT="17414" marB="1741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dirty="0" smtClean="0">
                          <a:solidFill>
                            <a:schemeClr val="bg1"/>
                          </a:solidFill>
                          <a:sym typeface="Wingdings"/>
                        </a:rPr>
                        <a:t>A</a:t>
                      </a: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87071" marR="87071" marT="17414" marB="17414" anchor="ctr">
                    <a:solidFill>
                      <a:srgbClr val="72B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5405679" y="2072131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06124" y="1427363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06124" y="2653262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07842" y="3321905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508974"/>
            <a:ext cx="8135938" cy="249299"/>
          </a:xfrm>
        </p:spPr>
        <p:txBody>
          <a:bodyPr/>
          <a:lstStyle/>
          <a:p>
            <a:r>
              <a:rPr lang="en-US" sz="1800" dirty="0" smtClean="0">
                <a:solidFill>
                  <a:srgbClr val="00B0F0"/>
                </a:solidFill>
              </a:rPr>
              <a:t>Processes and business functions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12DB4-4461-496E-BE8A-4915DF83011C}" type="slidenum">
              <a:rPr lang="en-AU" smtClean="0"/>
              <a:pPr/>
              <a:t>2</a:t>
            </a:fld>
            <a:endParaRPr lang="en-AU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4420" y="103791"/>
          <a:ext cx="4287245" cy="171988"/>
        </p:xfrm>
        <a:graphic>
          <a:graphicData uri="http://schemas.openxmlformats.org/drawingml/2006/table">
            <a:tbl>
              <a:tblPr firstRow="1" bandRow="1"/>
              <a:tblGrid>
                <a:gridCol w="205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3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16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GREEN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AMBER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RED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710907" y="491736"/>
            <a:ext cx="1391919" cy="400986"/>
            <a:chOff x="7778496" y="336884"/>
            <a:chExt cx="1461757" cy="421105"/>
          </a:xfrm>
          <a:solidFill>
            <a:schemeClr val="bg1">
              <a:lumMod val="95000"/>
            </a:schemeClr>
          </a:solidFill>
        </p:grpSpPr>
        <p:sp>
          <p:nvSpPr>
            <p:cNvPr id="25" name="Rounded Rectangle 24"/>
            <p:cNvSpPr/>
            <p:nvPr/>
          </p:nvSpPr>
          <p:spPr bwMode="auto">
            <a:xfrm>
              <a:off x="7778496" y="336884"/>
              <a:ext cx="1221125" cy="421105"/>
            </a:xfrm>
            <a:prstGeom prst="roundRect">
              <a:avLst/>
            </a:prstGeom>
            <a:grp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26121" rIns="0" bIns="0" anchor="ctr"/>
            <a:lstStyle/>
            <a:p>
              <a:pPr algn="l">
                <a:defRPr/>
              </a:pPr>
              <a:r>
                <a:rPr lang="en-GB" sz="1238" b="1" dirty="0">
                  <a:solidFill>
                    <a:schemeClr val="bg1"/>
                  </a:solidFill>
                </a:rPr>
                <a:t> </a:t>
              </a:r>
              <a:r>
                <a:rPr lang="en-GB" sz="1333" b="1" dirty="0">
                  <a:solidFill>
                    <a:srgbClr val="002060"/>
                  </a:solidFill>
                </a:rPr>
                <a:t>Trending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8758989" y="336884"/>
              <a:ext cx="481264" cy="421105"/>
            </a:xfrm>
            <a:prstGeom prst="ellipse">
              <a:avLst/>
            </a:prstGeom>
            <a:solidFill>
              <a:srgbClr val="72BE44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43536" rIns="43536"/>
            <a:lstStyle/>
            <a:p>
              <a:pPr>
                <a:defRPr/>
              </a:pPr>
              <a:endParaRPr lang="en-GB" sz="1714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4709719" y="491736"/>
            <a:ext cx="1449756" cy="4009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26121" rIns="0" bIns="0" anchor="ctr"/>
          <a:lstStyle/>
          <a:p>
            <a:pPr algn="l">
              <a:defRPr/>
            </a:pPr>
            <a:r>
              <a:rPr lang="en-GB" sz="1143" b="1" dirty="0">
                <a:solidFill>
                  <a:schemeClr val="bg1"/>
                </a:solidFill>
              </a:rPr>
              <a:t> </a:t>
            </a:r>
            <a:r>
              <a:rPr lang="en-GB" sz="1333" b="1" dirty="0">
                <a:solidFill>
                  <a:srgbClr val="002060"/>
                </a:solidFill>
              </a:rPr>
              <a:t>Completion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913404" y="491736"/>
            <a:ext cx="458271" cy="40098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43536" rIns="43536"/>
          <a:lstStyle/>
          <a:p>
            <a:pPr>
              <a:defRPr/>
            </a:pPr>
            <a:r>
              <a:rPr lang="en-GB" sz="1524" b="1" dirty="0"/>
              <a:t>1</a:t>
            </a:r>
            <a:r>
              <a:rPr lang="en-GB" sz="1524" b="1" dirty="0" smtClean="0"/>
              <a:t>0</a:t>
            </a:r>
            <a:r>
              <a:rPr lang="en-GB" sz="1524" b="1" dirty="0"/>
              <a:t>%</a:t>
            </a:r>
            <a:endParaRPr lang="en-GB" sz="1714" b="1" dirty="0"/>
          </a:p>
        </p:txBody>
      </p:sp>
      <p:sp>
        <p:nvSpPr>
          <p:cNvPr id="29" name="Rectangle 28"/>
          <p:cNvSpPr/>
          <p:nvPr/>
        </p:nvSpPr>
        <p:spPr>
          <a:xfrm>
            <a:off x="7691131" y="518319"/>
            <a:ext cx="356188" cy="356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714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6130558" y="1051631"/>
            <a:ext cx="2878984" cy="385427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74143" rIns="174143" anchor="ctr">
            <a:spAutoFit/>
          </a:bodyPr>
          <a:lstStyle/>
          <a:p>
            <a:pPr algn="l">
              <a:defRPr/>
            </a:pPr>
            <a:endParaRPr lang="en-GB" sz="381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sz="1143" b="1" dirty="0">
                <a:solidFill>
                  <a:schemeClr val="bg1"/>
                </a:solidFill>
              </a:rPr>
              <a:t>Accomplishments</a:t>
            </a:r>
          </a:p>
          <a:p>
            <a:pPr algn="l">
              <a:defRPr/>
            </a:pPr>
            <a:endParaRPr lang="en-GB" sz="381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130557" y="1427363"/>
            <a:ext cx="2889084" cy="3168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74143" tIns="87071" rIns="174143" bIns="87071"/>
          <a:lstStyle/>
          <a:p>
            <a:pPr algn="l">
              <a:lnSpc>
                <a:spcPct val="100000"/>
              </a:lnSpc>
              <a:defRPr/>
            </a:pPr>
            <a:r>
              <a:rPr lang="en-US" sz="1143" b="1" u="sng" dirty="0"/>
              <a:t>This Week’s Accomplishments:</a:t>
            </a:r>
          </a:p>
          <a:p>
            <a:pPr marL="163255" indent="-163255">
              <a:buFont typeface="Arial" panose="020B0604020202020204" pitchFamily="34" charset="0"/>
              <a:buChar char="•"/>
              <a:defRPr/>
            </a:pPr>
            <a:r>
              <a:rPr lang="en-US" sz="1095" dirty="0" smtClean="0"/>
              <a:t>XXXXXXXXXXXXXXX</a:t>
            </a:r>
            <a:endParaRPr lang="en-US" sz="1095" dirty="0"/>
          </a:p>
          <a:p>
            <a:pPr algn="l">
              <a:lnSpc>
                <a:spcPct val="100000"/>
              </a:lnSpc>
              <a:defRPr/>
            </a:pPr>
            <a:r>
              <a:rPr lang="en-US" sz="1143" b="1" u="sng" dirty="0" smtClean="0"/>
              <a:t>Next </a:t>
            </a:r>
            <a:r>
              <a:rPr lang="en-US" sz="1143" b="1" u="sng" dirty="0"/>
              <a:t>Week’s Tasks:</a:t>
            </a:r>
          </a:p>
          <a:p>
            <a:pPr marL="163255" indent="-163255">
              <a:buFont typeface="Arial" panose="020B0604020202020204" pitchFamily="34" charset="0"/>
              <a:buChar char="•"/>
              <a:defRPr/>
            </a:pPr>
            <a:r>
              <a:rPr lang="en-US" sz="1095" dirty="0" smtClean="0"/>
              <a:t>XXXXXXXXXXXX</a:t>
            </a:r>
            <a:endParaRPr lang="en-US" sz="1095" dirty="0"/>
          </a:p>
        </p:txBody>
      </p: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6130557" y="4608963"/>
            <a:ext cx="2878985" cy="1625142"/>
            <a:chOff x="508000" y="4749969"/>
            <a:chExt cx="4102100" cy="1556538"/>
          </a:xfrm>
        </p:grpSpPr>
        <p:sp>
          <p:nvSpPr>
            <p:cNvPr id="33" name="TextBox 32"/>
            <p:cNvSpPr txBox="1"/>
            <p:nvPr/>
          </p:nvSpPr>
          <p:spPr>
            <a:xfrm>
              <a:off x="508000" y="4749969"/>
              <a:ext cx="4102100" cy="2498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lIns="174143" rIns="174143" anchor="ctr">
              <a:sp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GB" sz="1095" b="1" dirty="0">
                  <a:solidFill>
                    <a:schemeClr val="bg1"/>
                  </a:solidFill>
                </a:rPr>
                <a:t>Risks &amp; Issues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08000" y="5048188"/>
              <a:ext cx="4102100" cy="12583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174143" tIns="87071" rIns="174143" bIns="87071"/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143" b="1" u="sng" dirty="0"/>
                <a:t>Risks:</a:t>
              </a:r>
            </a:p>
            <a:p>
              <a:pPr marL="163255" indent="-163255">
                <a:buFont typeface="Arial" panose="020B0604020202020204" pitchFamily="34" charset="0"/>
                <a:buChar char="•"/>
                <a:defRPr/>
              </a:pPr>
              <a:r>
                <a:rPr lang="en-US" sz="1143" i="1" dirty="0" smtClean="0"/>
                <a:t>XXXXXXXX</a:t>
              </a:r>
              <a:endParaRPr lang="en-US" sz="1143" i="1" dirty="0"/>
            </a:p>
            <a:p>
              <a:pPr algn="l">
                <a:lnSpc>
                  <a:spcPct val="100000"/>
                </a:lnSpc>
                <a:defRPr/>
              </a:pPr>
              <a:r>
                <a:rPr lang="en-US" sz="1143" b="1" u="sng" dirty="0"/>
                <a:t>Key Decisions:</a:t>
              </a:r>
              <a:endParaRPr lang="en-US" sz="1143" dirty="0"/>
            </a:p>
            <a:p>
              <a:pPr marL="163255" indent="-163255">
                <a:buFont typeface="Arial" panose="020B0604020202020204" pitchFamily="34" charset="0"/>
                <a:buChar char="•"/>
                <a:defRPr/>
              </a:pPr>
              <a:r>
                <a:rPr lang="en-US" sz="1143" i="1" dirty="0" smtClean="0"/>
                <a:t>XXXXXXXXXXX</a:t>
              </a:r>
              <a:endParaRPr lang="en-US" sz="1143" b="1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54420" y="1076411"/>
          <a:ext cx="6052666" cy="532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066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 smtClean="0">
                          <a:solidFill>
                            <a:schemeClr val="bg1"/>
                          </a:solidFill>
                        </a:rPr>
                        <a:t>Activity/Milestone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End Date (</a:t>
                      </a:r>
                      <a:r>
                        <a:rPr lang="en-GB" sz="1000" b="1" i="1" dirty="0" smtClean="0">
                          <a:solidFill>
                            <a:schemeClr val="bg1"/>
                          </a:solidFill>
                        </a:rPr>
                        <a:t>Projected</a:t>
                      </a:r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baseline="0" dirty="0" smtClean="0">
                          <a:solidFill>
                            <a:schemeClr val="bg1"/>
                          </a:solidFill>
                        </a:rPr>
                        <a:t>Completion </a:t>
                      </a:r>
                      <a:r>
                        <a:rPr lang="en-GB" sz="1000" b="1" i="1" baseline="0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r>
                        <a:rPr lang="en-US" sz="110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</a:t>
                      </a:r>
                      <a:endParaRPr lang="en-US" sz="110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chemeClr val="tx1"/>
                          </a:solidFill>
                        </a:rPr>
                        <a:t>05.12.2020</a:t>
                      </a: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0" b="1" i="0" dirty="0" smtClean="0">
                        <a:solidFill>
                          <a:srgbClr val="72BE44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940">
                <a:tc>
                  <a:txBody>
                    <a:bodyPr/>
                    <a:lstStyle/>
                    <a:p>
                      <a:r>
                        <a:rPr lang="en-US" sz="11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XXXXXXXXXXXXXX</a:t>
                      </a:r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XXXXXXXXXXXXXXX</a:t>
                      </a:r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87071" marR="87071" marT="17414" marB="17414" anchor="ctr">
                    <a:solidFill>
                      <a:srgbClr val="72B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87071" marR="87071" marT="17414" marB="1741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dirty="0" smtClean="0">
                          <a:solidFill>
                            <a:schemeClr val="bg1"/>
                          </a:solidFill>
                          <a:sym typeface="Wingdings"/>
                        </a:rPr>
                        <a:t>A</a:t>
                      </a: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87071" marR="87071" marT="17414" marB="17414" anchor="ctr">
                    <a:solidFill>
                      <a:srgbClr val="72B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5405679" y="2072131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06124" y="1427363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06124" y="2653262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07842" y="3321905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508974"/>
            <a:ext cx="8135938" cy="249299"/>
          </a:xfrm>
        </p:spPr>
        <p:txBody>
          <a:bodyPr/>
          <a:lstStyle/>
          <a:p>
            <a:r>
              <a:rPr lang="en-US" sz="1800" dirty="0" smtClean="0">
                <a:solidFill>
                  <a:srgbClr val="00B0F0"/>
                </a:solidFill>
              </a:rPr>
              <a:t>Customer management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12DB4-4461-496E-BE8A-4915DF83011C}" type="slidenum">
              <a:rPr lang="en-AU" smtClean="0"/>
              <a:pPr/>
              <a:t>3</a:t>
            </a:fld>
            <a:endParaRPr lang="en-AU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4420" y="103791"/>
          <a:ext cx="4287245" cy="171988"/>
        </p:xfrm>
        <a:graphic>
          <a:graphicData uri="http://schemas.openxmlformats.org/drawingml/2006/table">
            <a:tbl>
              <a:tblPr firstRow="1" bandRow="1"/>
              <a:tblGrid>
                <a:gridCol w="205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3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16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GREEN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AMBER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RED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710907" y="491736"/>
            <a:ext cx="1391919" cy="400986"/>
            <a:chOff x="7778496" y="336884"/>
            <a:chExt cx="1461757" cy="421105"/>
          </a:xfrm>
          <a:solidFill>
            <a:schemeClr val="bg1">
              <a:lumMod val="95000"/>
            </a:schemeClr>
          </a:solidFill>
        </p:grpSpPr>
        <p:sp>
          <p:nvSpPr>
            <p:cNvPr id="25" name="Rounded Rectangle 24"/>
            <p:cNvSpPr/>
            <p:nvPr/>
          </p:nvSpPr>
          <p:spPr bwMode="auto">
            <a:xfrm>
              <a:off x="7778496" y="336884"/>
              <a:ext cx="1221125" cy="421105"/>
            </a:xfrm>
            <a:prstGeom prst="roundRect">
              <a:avLst/>
            </a:prstGeom>
            <a:grp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26121" rIns="0" bIns="0" anchor="ctr"/>
            <a:lstStyle/>
            <a:p>
              <a:pPr algn="l">
                <a:defRPr/>
              </a:pPr>
              <a:r>
                <a:rPr lang="en-GB" sz="1238" b="1" dirty="0">
                  <a:solidFill>
                    <a:schemeClr val="bg1"/>
                  </a:solidFill>
                </a:rPr>
                <a:t> </a:t>
              </a:r>
              <a:r>
                <a:rPr lang="en-GB" sz="1333" b="1" dirty="0">
                  <a:solidFill>
                    <a:srgbClr val="002060"/>
                  </a:solidFill>
                </a:rPr>
                <a:t>Trending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8758989" y="336884"/>
              <a:ext cx="481264" cy="421105"/>
            </a:xfrm>
            <a:prstGeom prst="ellipse">
              <a:avLst/>
            </a:prstGeom>
            <a:solidFill>
              <a:srgbClr val="72BE44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43536" rIns="43536"/>
            <a:lstStyle/>
            <a:p>
              <a:pPr>
                <a:defRPr/>
              </a:pPr>
              <a:endParaRPr lang="en-GB" sz="1714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4709719" y="491736"/>
            <a:ext cx="1449756" cy="4009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26121" rIns="0" bIns="0" anchor="ctr"/>
          <a:lstStyle/>
          <a:p>
            <a:pPr algn="l">
              <a:defRPr/>
            </a:pPr>
            <a:r>
              <a:rPr lang="en-GB" sz="1143" b="1" dirty="0">
                <a:solidFill>
                  <a:schemeClr val="bg1"/>
                </a:solidFill>
              </a:rPr>
              <a:t> </a:t>
            </a:r>
            <a:r>
              <a:rPr lang="en-GB" sz="1333" b="1" dirty="0">
                <a:solidFill>
                  <a:srgbClr val="002060"/>
                </a:solidFill>
              </a:rPr>
              <a:t>Completion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913404" y="491736"/>
            <a:ext cx="458271" cy="40098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43536" rIns="43536"/>
          <a:lstStyle/>
          <a:p>
            <a:pPr>
              <a:defRPr/>
            </a:pPr>
            <a:r>
              <a:rPr lang="en-GB" sz="1524" b="1" dirty="0"/>
              <a:t>1</a:t>
            </a:r>
            <a:r>
              <a:rPr lang="en-GB" sz="1524" b="1" dirty="0" smtClean="0"/>
              <a:t>0</a:t>
            </a:r>
            <a:r>
              <a:rPr lang="en-GB" sz="1524" b="1" dirty="0"/>
              <a:t>%</a:t>
            </a:r>
            <a:endParaRPr lang="en-GB" sz="1714" b="1" dirty="0"/>
          </a:p>
        </p:txBody>
      </p:sp>
      <p:sp>
        <p:nvSpPr>
          <p:cNvPr id="29" name="Rectangle 28"/>
          <p:cNvSpPr/>
          <p:nvPr/>
        </p:nvSpPr>
        <p:spPr>
          <a:xfrm>
            <a:off x="7691131" y="518319"/>
            <a:ext cx="356188" cy="356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714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6130558" y="1051631"/>
            <a:ext cx="2878984" cy="385427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74143" rIns="174143" anchor="ctr">
            <a:spAutoFit/>
          </a:bodyPr>
          <a:lstStyle/>
          <a:p>
            <a:pPr algn="l">
              <a:defRPr/>
            </a:pPr>
            <a:endParaRPr lang="en-GB" sz="381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sz="1143" b="1" dirty="0">
                <a:solidFill>
                  <a:schemeClr val="bg1"/>
                </a:solidFill>
              </a:rPr>
              <a:t>Accomplishments</a:t>
            </a:r>
          </a:p>
          <a:p>
            <a:pPr algn="l">
              <a:defRPr/>
            </a:pPr>
            <a:endParaRPr lang="en-GB" sz="381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130557" y="1427363"/>
            <a:ext cx="2889084" cy="3168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74143" tIns="87071" rIns="174143" bIns="87071"/>
          <a:lstStyle/>
          <a:p>
            <a:pPr algn="l">
              <a:lnSpc>
                <a:spcPct val="100000"/>
              </a:lnSpc>
              <a:defRPr/>
            </a:pPr>
            <a:r>
              <a:rPr lang="en-US" sz="1143" b="1" u="sng" dirty="0"/>
              <a:t>This Week’s Accomplishments:</a:t>
            </a:r>
          </a:p>
          <a:p>
            <a:pPr marL="163255" indent="-163255">
              <a:buFont typeface="Arial" panose="020B0604020202020204" pitchFamily="34" charset="0"/>
              <a:buChar char="•"/>
              <a:defRPr/>
            </a:pPr>
            <a:r>
              <a:rPr lang="en-US" sz="1095" dirty="0" smtClean="0"/>
              <a:t>XXXXXXXXXXXXXXX</a:t>
            </a:r>
            <a:endParaRPr lang="en-US" sz="1095" dirty="0"/>
          </a:p>
          <a:p>
            <a:pPr algn="l">
              <a:lnSpc>
                <a:spcPct val="100000"/>
              </a:lnSpc>
              <a:defRPr/>
            </a:pPr>
            <a:r>
              <a:rPr lang="en-US" sz="1143" b="1" u="sng" dirty="0" smtClean="0"/>
              <a:t>Next </a:t>
            </a:r>
            <a:r>
              <a:rPr lang="en-US" sz="1143" b="1" u="sng" dirty="0"/>
              <a:t>Week’s Tasks:</a:t>
            </a:r>
          </a:p>
          <a:p>
            <a:pPr marL="163255" indent="-163255">
              <a:buFont typeface="Arial" panose="020B0604020202020204" pitchFamily="34" charset="0"/>
              <a:buChar char="•"/>
              <a:defRPr/>
            </a:pPr>
            <a:r>
              <a:rPr lang="en-US" sz="1095" dirty="0" smtClean="0"/>
              <a:t>XXXXXXXXXXXX</a:t>
            </a:r>
            <a:endParaRPr lang="en-US" sz="1095" dirty="0"/>
          </a:p>
        </p:txBody>
      </p: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6130557" y="4608963"/>
            <a:ext cx="2878985" cy="1625142"/>
            <a:chOff x="508000" y="4749969"/>
            <a:chExt cx="4102100" cy="1556538"/>
          </a:xfrm>
        </p:grpSpPr>
        <p:sp>
          <p:nvSpPr>
            <p:cNvPr id="33" name="TextBox 32"/>
            <p:cNvSpPr txBox="1"/>
            <p:nvPr/>
          </p:nvSpPr>
          <p:spPr>
            <a:xfrm>
              <a:off x="508000" y="4749969"/>
              <a:ext cx="4102100" cy="2498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lIns="174143" rIns="174143" anchor="ctr">
              <a:sp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GB" sz="1095" b="1" dirty="0">
                  <a:solidFill>
                    <a:schemeClr val="bg1"/>
                  </a:solidFill>
                </a:rPr>
                <a:t>Risks &amp; Issues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08000" y="5048188"/>
              <a:ext cx="4102100" cy="12583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174143" tIns="87071" rIns="174143" bIns="87071"/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143" b="1" u="sng" dirty="0"/>
                <a:t>Risks:</a:t>
              </a:r>
            </a:p>
            <a:p>
              <a:pPr marL="163255" indent="-163255">
                <a:buFont typeface="Arial" panose="020B0604020202020204" pitchFamily="34" charset="0"/>
                <a:buChar char="•"/>
                <a:defRPr/>
              </a:pPr>
              <a:r>
                <a:rPr lang="en-US" sz="1143" i="1" dirty="0" smtClean="0"/>
                <a:t>XXXXXXXX</a:t>
              </a:r>
              <a:endParaRPr lang="en-US" sz="1143" i="1" dirty="0"/>
            </a:p>
            <a:p>
              <a:pPr algn="l">
                <a:lnSpc>
                  <a:spcPct val="100000"/>
                </a:lnSpc>
                <a:defRPr/>
              </a:pPr>
              <a:r>
                <a:rPr lang="en-US" sz="1143" b="1" u="sng" dirty="0"/>
                <a:t>Key Decisions:</a:t>
              </a:r>
              <a:endParaRPr lang="en-US" sz="1143" dirty="0"/>
            </a:p>
            <a:p>
              <a:pPr marL="163255" indent="-163255">
                <a:buFont typeface="Arial" panose="020B0604020202020204" pitchFamily="34" charset="0"/>
                <a:buChar char="•"/>
                <a:defRPr/>
              </a:pPr>
              <a:r>
                <a:rPr lang="en-US" sz="1143" i="1" dirty="0" smtClean="0"/>
                <a:t>XXXXXXXXXXX</a:t>
              </a:r>
              <a:endParaRPr lang="en-US" sz="1143" b="1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54420" y="1076411"/>
          <a:ext cx="6052666" cy="532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066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 smtClean="0">
                          <a:solidFill>
                            <a:schemeClr val="bg1"/>
                          </a:solidFill>
                        </a:rPr>
                        <a:t>Activity/Milestone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End Date (</a:t>
                      </a:r>
                      <a:r>
                        <a:rPr lang="en-GB" sz="1000" b="1" i="1" dirty="0" smtClean="0">
                          <a:solidFill>
                            <a:schemeClr val="bg1"/>
                          </a:solidFill>
                        </a:rPr>
                        <a:t>Projected</a:t>
                      </a:r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baseline="0" dirty="0" smtClean="0">
                          <a:solidFill>
                            <a:schemeClr val="bg1"/>
                          </a:solidFill>
                        </a:rPr>
                        <a:t>Completion </a:t>
                      </a:r>
                      <a:r>
                        <a:rPr lang="en-GB" sz="1000" b="1" i="1" baseline="0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r>
                        <a:rPr lang="en-US" sz="110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</a:t>
                      </a:r>
                      <a:endParaRPr lang="en-US" sz="110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chemeClr val="tx1"/>
                          </a:solidFill>
                        </a:rPr>
                        <a:t>05.12.2020</a:t>
                      </a: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0" b="1" i="0" dirty="0" smtClean="0">
                        <a:solidFill>
                          <a:srgbClr val="72BE44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940">
                <a:tc>
                  <a:txBody>
                    <a:bodyPr/>
                    <a:lstStyle/>
                    <a:p>
                      <a:r>
                        <a:rPr lang="en-US" sz="11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XXXXXXXXXXXXXX</a:t>
                      </a:r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XXXXXXXXXXXXXXX</a:t>
                      </a:r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87071" marR="87071" marT="17414" marB="17414" anchor="ctr">
                    <a:solidFill>
                      <a:srgbClr val="72B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87071" marR="87071" marT="17414" marB="1741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dirty="0" smtClean="0">
                          <a:solidFill>
                            <a:schemeClr val="bg1"/>
                          </a:solidFill>
                          <a:sym typeface="Wingdings"/>
                        </a:rPr>
                        <a:t>A</a:t>
                      </a: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87071" marR="87071" marT="17414" marB="17414" anchor="ctr">
                    <a:solidFill>
                      <a:srgbClr val="72B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5405679" y="2072131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06124" y="1427363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06124" y="2653262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07842" y="3321905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508974"/>
            <a:ext cx="8135938" cy="249299"/>
          </a:xfrm>
        </p:spPr>
        <p:txBody>
          <a:bodyPr/>
          <a:lstStyle/>
          <a:p>
            <a:r>
              <a:rPr lang="en-US" sz="1800" dirty="0" smtClean="0">
                <a:solidFill>
                  <a:srgbClr val="00B0F0"/>
                </a:solidFill>
              </a:rPr>
              <a:t>Communications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12DB4-4461-496E-BE8A-4915DF83011C}" type="slidenum">
              <a:rPr lang="en-AU" smtClean="0"/>
              <a:pPr/>
              <a:t>4</a:t>
            </a:fld>
            <a:endParaRPr lang="en-AU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4420" y="103791"/>
          <a:ext cx="4287245" cy="171988"/>
        </p:xfrm>
        <a:graphic>
          <a:graphicData uri="http://schemas.openxmlformats.org/drawingml/2006/table">
            <a:tbl>
              <a:tblPr firstRow="1" bandRow="1"/>
              <a:tblGrid>
                <a:gridCol w="205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3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16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GREEN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AMBER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RED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710907" y="491736"/>
            <a:ext cx="1391919" cy="400986"/>
            <a:chOff x="7778496" y="336884"/>
            <a:chExt cx="1461757" cy="421105"/>
          </a:xfrm>
          <a:solidFill>
            <a:schemeClr val="bg1">
              <a:lumMod val="95000"/>
            </a:schemeClr>
          </a:solidFill>
        </p:grpSpPr>
        <p:sp>
          <p:nvSpPr>
            <p:cNvPr id="25" name="Rounded Rectangle 24"/>
            <p:cNvSpPr/>
            <p:nvPr/>
          </p:nvSpPr>
          <p:spPr bwMode="auto">
            <a:xfrm>
              <a:off x="7778496" y="336884"/>
              <a:ext cx="1221125" cy="421105"/>
            </a:xfrm>
            <a:prstGeom prst="roundRect">
              <a:avLst/>
            </a:prstGeom>
            <a:grp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26121" rIns="0" bIns="0" anchor="ctr"/>
            <a:lstStyle/>
            <a:p>
              <a:pPr algn="l">
                <a:defRPr/>
              </a:pPr>
              <a:r>
                <a:rPr lang="en-GB" sz="1238" b="1" dirty="0">
                  <a:solidFill>
                    <a:schemeClr val="bg1"/>
                  </a:solidFill>
                </a:rPr>
                <a:t> </a:t>
              </a:r>
              <a:r>
                <a:rPr lang="en-GB" sz="1333" b="1" dirty="0">
                  <a:solidFill>
                    <a:srgbClr val="002060"/>
                  </a:solidFill>
                </a:rPr>
                <a:t>Trending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8758989" y="336884"/>
              <a:ext cx="481264" cy="421105"/>
            </a:xfrm>
            <a:prstGeom prst="ellipse">
              <a:avLst/>
            </a:prstGeom>
            <a:solidFill>
              <a:srgbClr val="72BE44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43536" rIns="43536"/>
            <a:lstStyle/>
            <a:p>
              <a:pPr>
                <a:defRPr/>
              </a:pPr>
              <a:endParaRPr lang="en-GB" sz="1714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4709719" y="491736"/>
            <a:ext cx="1449756" cy="4009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26121" rIns="0" bIns="0" anchor="ctr"/>
          <a:lstStyle/>
          <a:p>
            <a:pPr algn="l">
              <a:defRPr/>
            </a:pPr>
            <a:r>
              <a:rPr lang="en-GB" sz="1143" b="1" dirty="0">
                <a:solidFill>
                  <a:schemeClr val="bg1"/>
                </a:solidFill>
              </a:rPr>
              <a:t> </a:t>
            </a:r>
            <a:r>
              <a:rPr lang="en-GB" sz="1333" b="1" dirty="0">
                <a:solidFill>
                  <a:srgbClr val="002060"/>
                </a:solidFill>
              </a:rPr>
              <a:t>Completion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913404" y="491736"/>
            <a:ext cx="458271" cy="40098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43536" rIns="43536"/>
          <a:lstStyle/>
          <a:p>
            <a:pPr>
              <a:defRPr/>
            </a:pPr>
            <a:r>
              <a:rPr lang="en-GB" sz="1524" b="1" dirty="0"/>
              <a:t>1</a:t>
            </a:r>
            <a:r>
              <a:rPr lang="en-GB" sz="1524" b="1" dirty="0" smtClean="0"/>
              <a:t>0</a:t>
            </a:r>
            <a:r>
              <a:rPr lang="en-GB" sz="1524" b="1" dirty="0"/>
              <a:t>%</a:t>
            </a:r>
            <a:endParaRPr lang="en-GB" sz="1714" b="1" dirty="0"/>
          </a:p>
        </p:txBody>
      </p:sp>
      <p:sp>
        <p:nvSpPr>
          <p:cNvPr id="29" name="Rectangle 28"/>
          <p:cNvSpPr/>
          <p:nvPr/>
        </p:nvSpPr>
        <p:spPr>
          <a:xfrm>
            <a:off x="7691131" y="518319"/>
            <a:ext cx="356188" cy="356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714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6130558" y="1051631"/>
            <a:ext cx="2878984" cy="385427"/>
          </a:xfrm>
          <a:prstGeom prst="rect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74143" rIns="174143" anchor="ctr">
            <a:spAutoFit/>
          </a:bodyPr>
          <a:lstStyle/>
          <a:p>
            <a:pPr algn="l">
              <a:defRPr/>
            </a:pPr>
            <a:endParaRPr lang="en-GB" sz="381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n-GB" sz="1143" b="1" dirty="0">
                <a:solidFill>
                  <a:schemeClr val="bg1"/>
                </a:solidFill>
              </a:rPr>
              <a:t>Accomplishments</a:t>
            </a:r>
          </a:p>
          <a:p>
            <a:pPr algn="l">
              <a:defRPr/>
            </a:pPr>
            <a:endParaRPr lang="en-GB" sz="381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130557" y="1427363"/>
            <a:ext cx="2889084" cy="3168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accent5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74143" tIns="87071" rIns="174143" bIns="87071"/>
          <a:lstStyle/>
          <a:p>
            <a:pPr algn="l">
              <a:lnSpc>
                <a:spcPct val="100000"/>
              </a:lnSpc>
              <a:defRPr/>
            </a:pPr>
            <a:r>
              <a:rPr lang="en-US" sz="1143" b="1" u="sng" dirty="0"/>
              <a:t>This Week’s Accomplishments:</a:t>
            </a:r>
          </a:p>
          <a:p>
            <a:pPr marL="163255" indent="-163255">
              <a:buFont typeface="Arial" panose="020B0604020202020204" pitchFamily="34" charset="0"/>
              <a:buChar char="•"/>
              <a:defRPr/>
            </a:pPr>
            <a:r>
              <a:rPr lang="en-US" sz="1095" dirty="0" smtClean="0"/>
              <a:t>XXXXXXXXXXXXXXX</a:t>
            </a:r>
            <a:endParaRPr lang="en-US" sz="1095" dirty="0"/>
          </a:p>
          <a:p>
            <a:pPr algn="l">
              <a:lnSpc>
                <a:spcPct val="100000"/>
              </a:lnSpc>
              <a:defRPr/>
            </a:pPr>
            <a:r>
              <a:rPr lang="en-US" sz="1143" b="1" u="sng" dirty="0" smtClean="0"/>
              <a:t>Next </a:t>
            </a:r>
            <a:r>
              <a:rPr lang="en-US" sz="1143" b="1" u="sng" dirty="0"/>
              <a:t>Week’s Tasks:</a:t>
            </a:r>
          </a:p>
          <a:p>
            <a:pPr marL="163255" indent="-163255">
              <a:buFont typeface="Arial" panose="020B0604020202020204" pitchFamily="34" charset="0"/>
              <a:buChar char="•"/>
              <a:defRPr/>
            </a:pPr>
            <a:r>
              <a:rPr lang="en-US" sz="1095" dirty="0" smtClean="0"/>
              <a:t>XXXXXXXXXXXX</a:t>
            </a:r>
            <a:endParaRPr lang="en-US" sz="1095" dirty="0"/>
          </a:p>
        </p:txBody>
      </p:sp>
      <p:grpSp>
        <p:nvGrpSpPr>
          <p:cNvPr id="32" name="Group 13"/>
          <p:cNvGrpSpPr>
            <a:grpSpLocks/>
          </p:cNvGrpSpPr>
          <p:nvPr/>
        </p:nvGrpSpPr>
        <p:grpSpPr bwMode="auto">
          <a:xfrm>
            <a:off x="6130557" y="4608963"/>
            <a:ext cx="2878985" cy="1625142"/>
            <a:chOff x="508000" y="4749969"/>
            <a:chExt cx="4102100" cy="1556538"/>
          </a:xfrm>
        </p:grpSpPr>
        <p:sp>
          <p:nvSpPr>
            <p:cNvPr id="33" name="TextBox 32"/>
            <p:cNvSpPr txBox="1"/>
            <p:nvPr/>
          </p:nvSpPr>
          <p:spPr>
            <a:xfrm>
              <a:off x="508000" y="4749969"/>
              <a:ext cx="4102100" cy="2498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lIns="174143" rIns="174143" anchor="ctr">
              <a:spAutoFit/>
            </a:bodyPr>
            <a:lstStyle/>
            <a:p>
              <a:pPr algn="l">
                <a:lnSpc>
                  <a:spcPct val="100000"/>
                </a:lnSpc>
                <a:defRPr/>
              </a:pPr>
              <a:r>
                <a:rPr lang="en-GB" sz="1095" b="1" dirty="0">
                  <a:solidFill>
                    <a:schemeClr val="bg1"/>
                  </a:solidFill>
                </a:rPr>
                <a:t>Risks &amp; Issues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08000" y="5048188"/>
              <a:ext cx="4102100" cy="12583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174143" tIns="87071" rIns="174143" bIns="87071"/>
            <a:lstStyle/>
            <a:p>
              <a:pPr algn="l">
                <a:lnSpc>
                  <a:spcPct val="100000"/>
                </a:lnSpc>
                <a:defRPr/>
              </a:pPr>
              <a:r>
                <a:rPr lang="en-US" sz="1143" b="1" u="sng" dirty="0"/>
                <a:t>Risks:</a:t>
              </a:r>
            </a:p>
            <a:p>
              <a:pPr marL="163255" indent="-163255">
                <a:buFont typeface="Arial" panose="020B0604020202020204" pitchFamily="34" charset="0"/>
                <a:buChar char="•"/>
                <a:defRPr/>
              </a:pPr>
              <a:r>
                <a:rPr lang="en-US" sz="1143" i="1" dirty="0" smtClean="0"/>
                <a:t>XXXXXXXX</a:t>
              </a:r>
              <a:endParaRPr lang="en-US" sz="1143" i="1" dirty="0"/>
            </a:p>
            <a:p>
              <a:pPr algn="l">
                <a:lnSpc>
                  <a:spcPct val="100000"/>
                </a:lnSpc>
                <a:defRPr/>
              </a:pPr>
              <a:r>
                <a:rPr lang="en-US" sz="1143" b="1" u="sng" dirty="0"/>
                <a:t>Key Decisions:</a:t>
              </a:r>
              <a:endParaRPr lang="en-US" sz="1143" dirty="0"/>
            </a:p>
            <a:p>
              <a:pPr marL="163255" indent="-163255">
                <a:buFont typeface="Arial" panose="020B0604020202020204" pitchFamily="34" charset="0"/>
                <a:buChar char="•"/>
                <a:defRPr/>
              </a:pPr>
              <a:r>
                <a:rPr lang="en-US" sz="1143" i="1" dirty="0" smtClean="0"/>
                <a:t>XXXXXXXXXXX</a:t>
              </a:r>
              <a:endParaRPr lang="en-US" sz="1143" b="1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54420" y="1076411"/>
          <a:ext cx="6052666" cy="532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066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 smtClean="0">
                          <a:solidFill>
                            <a:schemeClr val="bg1"/>
                          </a:solidFill>
                        </a:rPr>
                        <a:t>Activity/Milestone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End Date (</a:t>
                      </a:r>
                      <a:r>
                        <a:rPr lang="en-GB" sz="1000" b="1" i="1" dirty="0" smtClean="0">
                          <a:solidFill>
                            <a:schemeClr val="bg1"/>
                          </a:solidFill>
                        </a:rPr>
                        <a:t>Projected</a:t>
                      </a:r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baseline="0" dirty="0" smtClean="0">
                          <a:solidFill>
                            <a:schemeClr val="bg1"/>
                          </a:solidFill>
                        </a:rPr>
                        <a:t>Completion </a:t>
                      </a:r>
                      <a:r>
                        <a:rPr lang="en-GB" sz="1000" b="1" i="1" baseline="0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r>
                        <a:rPr lang="en-US" sz="110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</a:t>
                      </a:r>
                      <a:endParaRPr lang="en-US" sz="110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chemeClr val="tx1"/>
                          </a:solidFill>
                        </a:rPr>
                        <a:t>05.12.2020</a:t>
                      </a: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0" b="1" i="0" dirty="0" smtClean="0">
                        <a:solidFill>
                          <a:srgbClr val="72BE44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940">
                <a:tc>
                  <a:txBody>
                    <a:bodyPr/>
                    <a:lstStyle/>
                    <a:p>
                      <a:r>
                        <a:rPr lang="en-US" sz="11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XXXXXXXXXXXXXX</a:t>
                      </a:r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XXXXXXXXXXXXXXX</a:t>
                      </a:r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87071" marR="87071" marT="17414" marB="17414" anchor="ctr">
                    <a:solidFill>
                      <a:srgbClr val="72B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87071" marR="87071" marT="17414" marB="1741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dirty="0" smtClean="0">
                          <a:solidFill>
                            <a:schemeClr val="bg1"/>
                          </a:solidFill>
                          <a:sym typeface="Wingdings"/>
                        </a:rPr>
                        <a:t>A</a:t>
                      </a:r>
                      <a:endParaRPr lang="en-GB" sz="1700" b="1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87071" marR="87071" marT="17414" marB="17414" anchor="ctr">
                    <a:solidFill>
                      <a:srgbClr val="72BE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5405679" y="2072131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06124" y="1427363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06124" y="2653262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07842" y="3321905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508974"/>
            <a:ext cx="8135938" cy="249299"/>
          </a:xfrm>
        </p:spPr>
        <p:txBody>
          <a:bodyPr/>
          <a:lstStyle/>
          <a:p>
            <a:r>
              <a:rPr lang="en-US" sz="1800" dirty="0" smtClean="0">
                <a:solidFill>
                  <a:srgbClr val="00B0F0"/>
                </a:solidFill>
              </a:rPr>
              <a:t>On-going project support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12DB4-4461-496E-BE8A-4915DF83011C}" type="slidenum">
              <a:rPr lang="en-AU" smtClean="0"/>
              <a:pPr/>
              <a:t>5</a:t>
            </a:fld>
            <a:endParaRPr lang="en-AU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4420" y="103791"/>
          <a:ext cx="4287245" cy="171988"/>
        </p:xfrm>
        <a:graphic>
          <a:graphicData uri="http://schemas.openxmlformats.org/drawingml/2006/table">
            <a:tbl>
              <a:tblPr firstRow="1" bandRow="1"/>
              <a:tblGrid>
                <a:gridCol w="205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4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3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16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GREEN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AMBER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r>
                        <a:rPr lang="en-GB" sz="900" b="1" dirty="0" smtClean="0"/>
                        <a:t>RED</a:t>
                      </a:r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</a:defRPr>
                      </a:lvl9pPr>
                    </a:lstStyle>
                    <a:p>
                      <a:pPr algn="ctr"/>
                      <a:endParaRPr lang="en-GB" sz="900" b="1" dirty="0"/>
                    </a:p>
                  </a:txBody>
                  <a:tcPr marL="43536" marR="43536" marT="17414" marB="174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710907" y="491736"/>
            <a:ext cx="1391919" cy="400986"/>
            <a:chOff x="7778496" y="336884"/>
            <a:chExt cx="1461757" cy="421105"/>
          </a:xfrm>
          <a:solidFill>
            <a:schemeClr val="bg1">
              <a:lumMod val="95000"/>
            </a:schemeClr>
          </a:solidFill>
        </p:grpSpPr>
        <p:sp>
          <p:nvSpPr>
            <p:cNvPr id="25" name="Rounded Rectangle 24"/>
            <p:cNvSpPr/>
            <p:nvPr/>
          </p:nvSpPr>
          <p:spPr bwMode="auto">
            <a:xfrm>
              <a:off x="7778496" y="336884"/>
              <a:ext cx="1221125" cy="421105"/>
            </a:xfrm>
            <a:prstGeom prst="roundRect">
              <a:avLst/>
            </a:prstGeom>
            <a:grp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26121" rIns="0" bIns="0" anchor="ctr"/>
            <a:lstStyle/>
            <a:p>
              <a:pPr algn="l">
                <a:defRPr/>
              </a:pPr>
              <a:r>
                <a:rPr lang="en-GB" sz="1238" b="1" dirty="0">
                  <a:solidFill>
                    <a:schemeClr val="bg1"/>
                  </a:solidFill>
                </a:rPr>
                <a:t> </a:t>
              </a:r>
              <a:r>
                <a:rPr lang="en-GB" sz="1333" b="1" dirty="0">
                  <a:solidFill>
                    <a:srgbClr val="002060"/>
                  </a:solidFill>
                </a:rPr>
                <a:t>Trending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8758989" y="336884"/>
              <a:ext cx="481264" cy="421105"/>
            </a:xfrm>
            <a:prstGeom prst="ellipse">
              <a:avLst/>
            </a:prstGeom>
            <a:solidFill>
              <a:srgbClr val="72BE44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lIns="43536" rIns="43536"/>
            <a:lstStyle/>
            <a:p>
              <a:pPr>
                <a:defRPr/>
              </a:pPr>
              <a:endParaRPr lang="en-GB" sz="1714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4709719" y="491736"/>
            <a:ext cx="1449756" cy="4009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26121" rIns="0" bIns="0" anchor="ctr"/>
          <a:lstStyle/>
          <a:p>
            <a:pPr algn="l">
              <a:defRPr/>
            </a:pPr>
            <a:r>
              <a:rPr lang="en-GB" sz="1143" b="1" dirty="0">
                <a:solidFill>
                  <a:schemeClr val="bg1"/>
                </a:solidFill>
              </a:rPr>
              <a:t> </a:t>
            </a:r>
            <a:r>
              <a:rPr lang="en-GB" sz="1333" b="1" dirty="0">
                <a:solidFill>
                  <a:srgbClr val="002060"/>
                </a:solidFill>
              </a:rPr>
              <a:t>Completion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913404" y="491736"/>
            <a:ext cx="458271" cy="40098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43536" rIns="43536"/>
          <a:lstStyle/>
          <a:p>
            <a:pPr>
              <a:defRPr/>
            </a:pPr>
            <a:r>
              <a:rPr lang="en-GB" sz="1524" b="1" dirty="0"/>
              <a:t>1</a:t>
            </a:r>
            <a:r>
              <a:rPr lang="en-GB" sz="1524" b="1" dirty="0" smtClean="0"/>
              <a:t>0</a:t>
            </a:r>
            <a:r>
              <a:rPr lang="en-GB" sz="1524" b="1" dirty="0"/>
              <a:t>%</a:t>
            </a:r>
            <a:endParaRPr lang="en-GB" sz="1714" b="1" dirty="0"/>
          </a:p>
        </p:txBody>
      </p:sp>
      <p:sp>
        <p:nvSpPr>
          <p:cNvPr id="29" name="Rectangle 28"/>
          <p:cNvSpPr/>
          <p:nvPr/>
        </p:nvSpPr>
        <p:spPr>
          <a:xfrm>
            <a:off x="7691131" y="518319"/>
            <a:ext cx="356188" cy="3561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714" b="1" dirty="0">
                <a:solidFill>
                  <a:schemeClr val="bg1"/>
                </a:solidFill>
              </a:rPr>
              <a:t>G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94727"/>
              </p:ext>
            </p:extLst>
          </p:nvPr>
        </p:nvGraphicFramePr>
        <p:xfrm>
          <a:off x="345579" y="1082948"/>
          <a:ext cx="8546503" cy="2791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561">
                <a:tc>
                  <a:txBody>
                    <a:bodyPr/>
                    <a:lstStyle/>
                    <a:p>
                      <a:pPr algn="ctr"/>
                      <a:r>
                        <a:rPr lang="en-GB" sz="1000" b="1" i="1" dirty="0" smtClean="0">
                          <a:solidFill>
                            <a:schemeClr val="bg1"/>
                          </a:solidFill>
                        </a:rPr>
                        <a:t>Activity/Milestone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End Date (</a:t>
                      </a:r>
                      <a:r>
                        <a:rPr lang="en-GB" sz="1000" b="1" i="1" dirty="0" smtClean="0">
                          <a:solidFill>
                            <a:schemeClr val="bg1"/>
                          </a:solidFill>
                        </a:rPr>
                        <a:t>Projected</a:t>
                      </a:r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baseline="0" dirty="0" smtClean="0">
                          <a:solidFill>
                            <a:schemeClr val="bg1"/>
                          </a:solidFill>
                        </a:rPr>
                        <a:t>Completion </a:t>
                      </a:r>
                      <a:r>
                        <a:rPr lang="en-GB" sz="1000" b="1" i="1" baseline="0" dirty="0" smtClean="0">
                          <a:solidFill>
                            <a:schemeClr val="bg1"/>
                          </a:solidFill>
                        </a:rPr>
                        <a:t>(%)</a:t>
                      </a:r>
                      <a:endParaRPr lang="en-GB" sz="1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 smtClean="0">
                          <a:solidFill>
                            <a:srgbClr val="000000"/>
                          </a:solidFill>
                          <a:latin typeface="+mn-lt"/>
                          <a:ea typeface="SimSun" pitchFamily="2" charset="-122"/>
                          <a:cs typeface="+mn-cs"/>
                        </a:rPr>
                        <a:t>XXXXXXXXXXXXXXXXX</a:t>
                      </a:r>
                      <a:endParaRPr lang="en-US" sz="110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 smtClean="0">
                          <a:solidFill>
                            <a:schemeClr val="tx1"/>
                          </a:solidFill>
                        </a:rPr>
                        <a:t>02.01.2020</a:t>
                      </a:r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kern="1200" dirty="0" smtClean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kern="1200" dirty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rgbClr val="72BE44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kern="1200" dirty="0" smtClean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rgbClr val="72BE44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kern="1200" dirty="0" smtClean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rgbClr val="72BE44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1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kern="1200" dirty="0" smtClean="0">
                        <a:solidFill>
                          <a:srgbClr val="000000"/>
                        </a:solidFill>
                        <a:latin typeface="+mn-lt"/>
                        <a:ea typeface="SimSun" pitchFamily="2" charset="-122"/>
                        <a:cs typeface="+mn-cs"/>
                      </a:endParaRPr>
                    </a:p>
                  </a:txBody>
                  <a:tcPr marL="87071" marR="87071" marT="43536" marB="4353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1" i="0" dirty="0" smtClean="0">
                        <a:solidFill>
                          <a:srgbClr val="72BE44"/>
                        </a:solidFill>
                      </a:endParaRPr>
                    </a:p>
                  </a:txBody>
                  <a:tcPr marL="87071" marR="87071" marT="17414" marB="174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8036106" y="1315334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38270" y="1760602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40433" y="2229377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42597" y="2634415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44760" y="3052449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3928" y="3444491"/>
            <a:ext cx="530915" cy="61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428" b="1" dirty="0">
                <a:solidFill>
                  <a:srgbClr val="72BE44"/>
                </a:solidFill>
                <a:sym typeface="Wingdings"/>
              </a:rPr>
              <a:t></a:t>
            </a:r>
            <a:endParaRPr lang="en-GB" sz="3428" b="1" dirty="0">
              <a:solidFill>
                <a:srgbClr val="72BE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pa PPT template_4-3">
  <a:themeElements>
    <a:clrScheme name="BUPA">
      <a:dk1>
        <a:sysClr val="windowText" lastClr="000000"/>
      </a:dk1>
      <a:lt1>
        <a:sysClr val="window" lastClr="FFFFFF"/>
      </a:lt1>
      <a:dk2>
        <a:srgbClr val="00335B"/>
      </a:dk2>
      <a:lt2>
        <a:srgbClr val="009EE0"/>
      </a:lt2>
      <a:accent1>
        <a:srgbClr val="009EE0"/>
      </a:accent1>
      <a:accent2>
        <a:srgbClr val="40B6E8"/>
      </a:accent2>
      <a:accent3>
        <a:srgbClr val="7FCEEF"/>
      </a:accent3>
      <a:accent4>
        <a:srgbClr val="CCECF9"/>
      </a:accent4>
      <a:accent5>
        <a:srgbClr val="7F99AD"/>
      </a:accent5>
      <a:accent6>
        <a:srgbClr val="406684"/>
      </a:accent6>
      <a:hlink>
        <a:srgbClr val="00335B"/>
      </a:hlink>
      <a:folHlink>
        <a:srgbClr val="0033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pa PPT templates 4-3 covers" id="{0C206CA5-C062-BF49-8C3D-DD4F58D71244}" vid="{24EFBB6F-2A27-F848-BE28-97385C230F2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Roadshow V4</Template>
  <TotalTime>21879</TotalTime>
  <Words>263</Words>
  <Application>Microsoft Office PowerPoint</Application>
  <PresentationFormat>On-screen Show (4:3)</PresentationFormat>
  <Paragraphs>170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MS PGothic</vt:lpstr>
      <vt:lpstr>SimSun</vt:lpstr>
      <vt:lpstr>Arial</vt:lpstr>
      <vt:lpstr>Calibri</vt:lpstr>
      <vt:lpstr>Calibri Light</vt:lpstr>
      <vt:lpstr>Wingdings</vt:lpstr>
      <vt:lpstr>Bupa PPT template_4-3</vt:lpstr>
      <vt:lpstr>1_Custom Design</vt:lpstr>
      <vt:lpstr>Custom Design</vt:lpstr>
      <vt:lpstr>Human resource management</vt:lpstr>
      <vt:lpstr>Processes and business functions</vt:lpstr>
      <vt:lpstr>Customer management</vt:lpstr>
      <vt:lpstr>Communications</vt:lpstr>
      <vt:lpstr>On-going project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May Mahdi</cp:lastModifiedBy>
  <cp:revision>538</cp:revision>
  <cp:lastPrinted>2018-01-28T13:34:37Z</cp:lastPrinted>
  <dcterms:created xsi:type="dcterms:W3CDTF">2018-01-28T06:24:06Z</dcterms:created>
  <dcterms:modified xsi:type="dcterms:W3CDTF">2020-03-15T12:07:54Z</dcterms:modified>
</cp:coreProperties>
</file>