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6"/>
  </p:notesMasterIdLst>
  <p:sldIdLst>
    <p:sldId id="666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dda Akhonbay" initials="NA" lastIdx="2" clrIdx="0">
    <p:extLst>
      <p:ext uri="{19B8F6BF-5375-455C-9EA6-DF929625EA0E}">
        <p15:presenceInfo xmlns:p15="http://schemas.microsoft.com/office/powerpoint/2012/main" userId="S::AkhonbaN@bupame.com::38ec65ab-d6f9-4ad3-8c2d-3506215cdc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7ECE6-CFC5-4130-A869-E5F1B7BBB6D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BDB62-C5CE-4AAA-9D85-D4A5A356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9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42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217" y="489601"/>
            <a:ext cx="3836895" cy="132959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23217" y="5572904"/>
            <a:ext cx="3836895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24" y="275462"/>
            <a:ext cx="145380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4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217" y="489600"/>
            <a:ext cx="3836895" cy="77559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339763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623219" y="489600"/>
            <a:ext cx="4416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717" y="663225"/>
            <a:ext cx="3836895" cy="775597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4269489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623219" y="3027600"/>
            <a:ext cx="4416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717" y="3201225"/>
            <a:ext cx="3836895" cy="775597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2998594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623219" y="489600"/>
            <a:ext cx="4416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717" y="663225"/>
            <a:ext cx="3836895" cy="77559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2262796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623219" y="3027600"/>
            <a:ext cx="4416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717" y="3201225"/>
            <a:ext cx="3836895" cy="77559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1939916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483" y="1439869"/>
            <a:ext cx="5760000" cy="4484682"/>
          </a:xfrm>
        </p:spPr>
        <p:txBody>
          <a:bodyPr/>
          <a:lstStyle>
            <a:lvl1pPr marL="360000" indent="-360000">
              <a:spcBef>
                <a:spcPts val="0"/>
              </a:spcBef>
              <a:spcAft>
                <a:spcPts val="700"/>
              </a:spcAft>
              <a:buClr>
                <a:schemeClr val="bg2"/>
              </a:buClr>
              <a:buFont typeface="+mj-lt"/>
              <a:buAutoNum type="arabicPeriod"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329541" y="6298305"/>
            <a:ext cx="2844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4485" y="6298305"/>
            <a:ext cx="248496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err="1"/>
              <a:t>Bupa</a:t>
            </a:r>
            <a:r>
              <a:rPr lang="en-AU" dirty="0"/>
              <a:t>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5036" y="6296074"/>
            <a:ext cx="71466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34485" y="6230938"/>
            <a:ext cx="10847916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87" y="304399"/>
            <a:ext cx="916971" cy="6877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734485" y="6230938"/>
            <a:ext cx="10847916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34484" y="992127"/>
            <a:ext cx="978676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40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Arial Bold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329541" y="6298305"/>
            <a:ext cx="2844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4485" y="6298305"/>
            <a:ext cx="248496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err="1"/>
              <a:t>Bupa</a:t>
            </a:r>
            <a:r>
              <a:rPr lang="en-AU" dirty="0"/>
              <a:t>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5036" y="6296074"/>
            <a:ext cx="71466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87" y="304399"/>
            <a:ext cx="91697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73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483" y="1439869"/>
            <a:ext cx="4560000" cy="4484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329541" y="6298305"/>
            <a:ext cx="2844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4485" y="6298305"/>
            <a:ext cx="248496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err="1"/>
              <a:t>Bupa</a:t>
            </a:r>
            <a:r>
              <a:rPr lang="en-AU" dirty="0"/>
              <a:t>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5036" y="6296074"/>
            <a:ext cx="71466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161617" y="1440000"/>
            <a:ext cx="4560000" cy="4484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34485" y="6230938"/>
            <a:ext cx="10847916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734484" y="992127"/>
            <a:ext cx="978676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87" y="304399"/>
            <a:ext cx="916971" cy="68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5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483" y="1439869"/>
            <a:ext cx="4560000" cy="448468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329541" y="6298305"/>
            <a:ext cx="2844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4485" y="6298305"/>
            <a:ext cx="248496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err="1"/>
              <a:t>Bupa</a:t>
            </a:r>
            <a:r>
              <a:rPr lang="en-AU" dirty="0"/>
              <a:t>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5036" y="6296074"/>
            <a:ext cx="71466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161617" y="1440000"/>
            <a:ext cx="4560000" cy="4484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34485" y="6230938"/>
            <a:ext cx="10847916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734484" y="992127"/>
            <a:ext cx="978676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87" y="304399"/>
            <a:ext cx="916971" cy="68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18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483" y="1439870"/>
            <a:ext cx="4560000" cy="92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329541" y="6298305"/>
            <a:ext cx="2844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4485" y="6298305"/>
            <a:ext cx="248496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err="1"/>
              <a:t>Bupa</a:t>
            </a:r>
            <a:r>
              <a:rPr lang="en-AU" dirty="0"/>
              <a:t>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5036" y="6296074"/>
            <a:ext cx="71466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161617" y="1440000"/>
            <a:ext cx="4560000" cy="446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734483" y="2492375"/>
            <a:ext cx="4560000" cy="3330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34483" y="5924550"/>
            <a:ext cx="4559300" cy="157162"/>
          </a:xfrm>
        </p:spPr>
        <p:txBody>
          <a:bodyPr anchor="b" anchorCtr="0"/>
          <a:lstStyle>
            <a:lvl1pPr>
              <a:spcBef>
                <a:spcPts val="0"/>
              </a:spcBef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34485" y="6230938"/>
            <a:ext cx="10847916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734484" y="992127"/>
            <a:ext cx="978676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87" y="304399"/>
            <a:ext cx="916971" cy="68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1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217" y="489601"/>
            <a:ext cx="3836895" cy="1329595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23217" y="5572904"/>
            <a:ext cx="3836895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24" y="275462"/>
            <a:ext cx="145380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64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483" y="1439870"/>
            <a:ext cx="4560000" cy="92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329541" y="6298305"/>
            <a:ext cx="2844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4485" y="6298305"/>
            <a:ext cx="248496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err="1"/>
              <a:t>Bupa</a:t>
            </a:r>
            <a:r>
              <a:rPr lang="en-AU" dirty="0"/>
              <a:t>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5036" y="6296074"/>
            <a:ext cx="71466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734485" y="2492374"/>
            <a:ext cx="4559300" cy="3330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6161665" y="1440001"/>
            <a:ext cx="4560000" cy="92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161618" y="2492374"/>
            <a:ext cx="4559300" cy="3330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35183" y="5924550"/>
            <a:ext cx="4559300" cy="157162"/>
          </a:xfrm>
        </p:spPr>
        <p:txBody>
          <a:bodyPr anchor="b" anchorCtr="0"/>
          <a:lstStyle>
            <a:lvl1pPr>
              <a:spcBef>
                <a:spcPts val="0"/>
              </a:spcBef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161618" y="5924550"/>
            <a:ext cx="4559300" cy="157162"/>
          </a:xfrm>
        </p:spPr>
        <p:txBody>
          <a:bodyPr anchor="b" anchorCtr="0"/>
          <a:lstStyle>
            <a:lvl1pPr>
              <a:spcBef>
                <a:spcPts val="0"/>
              </a:spcBef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34485" y="6230938"/>
            <a:ext cx="10847916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34484" y="992127"/>
            <a:ext cx="978676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87" y="304399"/>
            <a:ext cx="916971" cy="68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0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329541" y="6298305"/>
            <a:ext cx="2844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4485" y="6298305"/>
            <a:ext cx="248496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err="1"/>
              <a:t>Bupa</a:t>
            </a:r>
            <a:r>
              <a:rPr lang="en-AU" dirty="0"/>
              <a:t>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5036" y="6296074"/>
            <a:ext cx="71466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35183" y="5924550"/>
            <a:ext cx="4559300" cy="157162"/>
          </a:xfrm>
        </p:spPr>
        <p:txBody>
          <a:bodyPr anchor="b" anchorCtr="0"/>
          <a:lstStyle>
            <a:lvl1pPr>
              <a:spcBef>
                <a:spcPts val="0"/>
              </a:spcBef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34483" y="1439869"/>
            <a:ext cx="10847917" cy="2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34485" y="6230938"/>
            <a:ext cx="10847916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34484" y="992127"/>
            <a:ext cx="978676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486" y="3043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5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3219" y="489601"/>
            <a:ext cx="5867569" cy="1231106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/>
              <a:t>Illustration </a:t>
            </a:r>
            <a:r>
              <a:rPr lang="en-GB" dirty="0"/>
              <a:t>divider page. Allow for maximum of four lines Arial Bold 28pt in Bupa cyan</a:t>
            </a:r>
            <a:endParaRPr lang="en-AU" dirty="0"/>
          </a:p>
        </p:txBody>
      </p:sp>
      <p:pic>
        <p:nvPicPr>
          <p:cNvPr id="5" name="Picture 4" descr="Bupa_Illustration_Artwork_Tree_2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928" y="1850814"/>
            <a:ext cx="9907449" cy="525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31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734" y="2483202"/>
            <a:ext cx="7080233" cy="375490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23219" y="489601"/>
            <a:ext cx="5867569" cy="1231106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Illustration 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8366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682" y="2954689"/>
            <a:ext cx="6421117" cy="340535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23219" y="489601"/>
            <a:ext cx="5867569" cy="1231106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/>
              <a:t>Illustration </a:t>
            </a:r>
            <a:r>
              <a:rPr lang="en-GB" dirty="0"/>
              <a:t>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718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pa_Illustration_Artwork_Umbrella_RGB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813" y="2927067"/>
            <a:ext cx="6346967" cy="336533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23219" y="489601"/>
            <a:ext cx="5867569" cy="1231106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Illustration 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747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6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768" y="3014134"/>
            <a:ext cx="6218765" cy="329803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23219" y="489601"/>
            <a:ext cx="5867569" cy="1231106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/>
              <a:t>Illustration </a:t>
            </a:r>
            <a:r>
              <a:rPr lang="en-GB" dirty="0"/>
              <a:t>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8042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7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345" y="2433212"/>
            <a:ext cx="7080232" cy="375490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23219" y="489601"/>
            <a:ext cx="5867569" cy="1231106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/>
              <a:t>Illustration </a:t>
            </a:r>
            <a:r>
              <a:rPr lang="en-GB" dirty="0"/>
              <a:t>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3629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533" y="2585358"/>
            <a:ext cx="7080232" cy="375490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23219" y="489601"/>
            <a:ext cx="5867569" cy="1231106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Illustration 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6363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9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164" y="2585357"/>
            <a:ext cx="7080232" cy="375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3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217" y="489601"/>
            <a:ext cx="3836895" cy="1329595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23217" y="5572904"/>
            <a:ext cx="3836895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24" y="275462"/>
            <a:ext cx="145380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32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10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3220" y="489601"/>
            <a:ext cx="5944205" cy="1231106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Illustration 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7869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3928-AF31-4BAC-8445-156E016C8D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3393-5CDC-4BD2-B357-7E28F19C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22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3928-AF31-4BAC-8445-156E016C8D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3393-5CDC-4BD2-B357-7E28F19C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12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3928-AF31-4BAC-8445-156E016C8D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3393-5CDC-4BD2-B357-7E28F19C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69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3928-AF31-4BAC-8445-156E016C8D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3393-5CDC-4BD2-B357-7E28F19C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49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3928-AF31-4BAC-8445-156E016C8D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3393-5CDC-4BD2-B357-7E28F19C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79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3928-AF31-4BAC-8445-156E016C8D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3393-5CDC-4BD2-B357-7E28F19C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56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3928-AF31-4BAC-8445-156E016C8D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3393-5CDC-4BD2-B357-7E28F19C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77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3928-AF31-4BAC-8445-156E016C8D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3393-5CDC-4BD2-B357-7E28F19C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90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3928-AF31-4BAC-8445-156E016C8D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3393-5CDC-4BD2-B357-7E28F19C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2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717" y="663226"/>
            <a:ext cx="3836895" cy="1329595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54717" y="2861279"/>
            <a:ext cx="3836895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24" y="275462"/>
            <a:ext cx="1088136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046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3928-AF31-4BAC-8445-156E016C8D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3393-5CDC-4BD2-B357-7E28F19C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76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3928-AF31-4BAC-8445-156E016C8D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3393-5CDC-4BD2-B357-7E28F19C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7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717" y="3201226"/>
            <a:ext cx="3836895" cy="1329595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54717" y="5399279"/>
            <a:ext cx="3836895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24" y="275462"/>
            <a:ext cx="145380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9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623219" y="489600"/>
            <a:ext cx="4416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717" y="663226"/>
            <a:ext cx="3836895" cy="1329595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54717" y="2861279"/>
            <a:ext cx="3836895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24" y="275462"/>
            <a:ext cx="145380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6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717" y="3201226"/>
            <a:ext cx="3836895" cy="1329595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54717" y="5399279"/>
            <a:ext cx="3836895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24" y="275462"/>
            <a:ext cx="145380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3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217" y="489600"/>
            <a:ext cx="3836895" cy="775597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388057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217" y="489600"/>
            <a:ext cx="3836895" cy="775597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282004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3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483" y="508975"/>
            <a:ext cx="10847917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483" y="1439869"/>
            <a:ext cx="10847917" cy="44846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9541" y="6298305"/>
            <a:ext cx="2844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DD MM YYYY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4485" y="6298305"/>
            <a:ext cx="248496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err="1"/>
              <a:t>Bupa</a:t>
            </a:r>
            <a:r>
              <a:rPr lang="en-AU" dirty="0"/>
              <a:t> Private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5036" y="6296074"/>
            <a:ext cx="71466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653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00"/>
        </a:spcBef>
        <a:spcAft>
          <a:spcPts val="0"/>
        </a:spcAft>
        <a:buFont typeface="Arial" pitchFamily="34" charset="0"/>
        <a:buNone/>
        <a:defRPr sz="16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950"/>
        </a:spcAft>
        <a:buFont typeface="Arial" pitchFamily="34" charset="0"/>
        <a:buNone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spcBef>
          <a:spcPts val="0"/>
        </a:spcBef>
        <a:spcAft>
          <a:spcPts val="950"/>
        </a:spcAft>
        <a:buClr>
          <a:schemeClr val="bg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spcBef>
          <a:spcPts val="0"/>
        </a:spcBef>
        <a:spcAft>
          <a:spcPts val="950"/>
        </a:spcAft>
        <a:buClr>
          <a:schemeClr val="bg2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774000" indent="-342000" algn="l" defTabSz="914400" rtl="0" eaLnBrk="1" latinLnBrk="0" hangingPunct="1">
        <a:spcBef>
          <a:spcPts val="0"/>
        </a:spcBef>
        <a:spcAft>
          <a:spcPts val="950"/>
        </a:spcAft>
        <a:buClr>
          <a:schemeClr val="bg2"/>
        </a:buClr>
        <a:buFont typeface="+mj-lt"/>
        <a:buAutoNum type="alphaLcParenR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03928-AF31-4BAC-8445-156E016C8D3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83393-5CDC-4BD2-B357-7E28F19C7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0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63" Type="http://schemas.openxmlformats.org/officeDocument/2006/relationships/oleObject" Target="../embeddings/oleObject2.bin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5" Type="http://schemas.openxmlformats.org/officeDocument/2006/relationships/tags" Target="../tags/tag6.xml"/><Relationship Id="rId61" Type="http://schemas.openxmlformats.org/officeDocument/2006/relationships/slideLayout" Target="../slideLayouts/slideLayout36.xml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64" Type="http://schemas.openxmlformats.org/officeDocument/2006/relationships/image" Target="../media/image13.emf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tags" Target="../tags/tag60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notesSlide" Target="../notesSlides/notesSlide1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tags" Target="../tags/tag86.xml"/><Relationship Id="rId39" Type="http://schemas.openxmlformats.org/officeDocument/2006/relationships/tags" Target="../tags/tag99.xml"/><Relationship Id="rId21" Type="http://schemas.openxmlformats.org/officeDocument/2006/relationships/tags" Target="../tags/tag81.xml"/><Relationship Id="rId34" Type="http://schemas.openxmlformats.org/officeDocument/2006/relationships/tags" Target="../tags/tag94.xml"/><Relationship Id="rId42" Type="http://schemas.openxmlformats.org/officeDocument/2006/relationships/tags" Target="../tags/tag102.xml"/><Relationship Id="rId47" Type="http://schemas.openxmlformats.org/officeDocument/2006/relationships/tags" Target="../tags/tag107.xml"/><Relationship Id="rId50" Type="http://schemas.openxmlformats.org/officeDocument/2006/relationships/tags" Target="../tags/tag110.xml"/><Relationship Id="rId55" Type="http://schemas.openxmlformats.org/officeDocument/2006/relationships/tags" Target="../tags/tag115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9" Type="http://schemas.openxmlformats.org/officeDocument/2006/relationships/tags" Target="../tags/tag89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32" Type="http://schemas.openxmlformats.org/officeDocument/2006/relationships/tags" Target="../tags/tag92.xml"/><Relationship Id="rId37" Type="http://schemas.openxmlformats.org/officeDocument/2006/relationships/tags" Target="../tags/tag97.xml"/><Relationship Id="rId40" Type="http://schemas.openxmlformats.org/officeDocument/2006/relationships/tags" Target="../tags/tag100.xml"/><Relationship Id="rId45" Type="http://schemas.openxmlformats.org/officeDocument/2006/relationships/tags" Target="../tags/tag105.xml"/><Relationship Id="rId53" Type="http://schemas.openxmlformats.org/officeDocument/2006/relationships/tags" Target="../tags/tag113.xml"/><Relationship Id="rId58" Type="http://schemas.openxmlformats.org/officeDocument/2006/relationships/slideLayout" Target="../slideLayouts/slideLayout36.xml"/><Relationship Id="rId5" Type="http://schemas.openxmlformats.org/officeDocument/2006/relationships/tags" Target="../tags/tag65.xml"/><Relationship Id="rId61" Type="http://schemas.openxmlformats.org/officeDocument/2006/relationships/image" Target="../media/image13.emf"/><Relationship Id="rId19" Type="http://schemas.openxmlformats.org/officeDocument/2006/relationships/tags" Target="../tags/tag7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tags" Target="../tags/tag87.xml"/><Relationship Id="rId30" Type="http://schemas.openxmlformats.org/officeDocument/2006/relationships/tags" Target="../tags/tag90.xml"/><Relationship Id="rId35" Type="http://schemas.openxmlformats.org/officeDocument/2006/relationships/tags" Target="../tags/tag95.xml"/><Relationship Id="rId43" Type="http://schemas.openxmlformats.org/officeDocument/2006/relationships/tags" Target="../tags/tag103.xml"/><Relationship Id="rId48" Type="http://schemas.openxmlformats.org/officeDocument/2006/relationships/tags" Target="../tags/tag108.xml"/><Relationship Id="rId56" Type="http://schemas.openxmlformats.org/officeDocument/2006/relationships/tags" Target="../tags/tag116.xml"/><Relationship Id="rId8" Type="http://schemas.openxmlformats.org/officeDocument/2006/relationships/tags" Target="../tags/tag68.xml"/><Relationship Id="rId51" Type="http://schemas.openxmlformats.org/officeDocument/2006/relationships/tags" Target="../tags/tag111.xml"/><Relationship Id="rId3" Type="http://schemas.openxmlformats.org/officeDocument/2006/relationships/tags" Target="../tags/tag63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33" Type="http://schemas.openxmlformats.org/officeDocument/2006/relationships/tags" Target="../tags/tag93.xml"/><Relationship Id="rId38" Type="http://schemas.openxmlformats.org/officeDocument/2006/relationships/tags" Target="../tags/tag98.xml"/><Relationship Id="rId46" Type="http://schemas.openxmlformats.org/officeDocument/2006/relationships/tags" Target="../tags/tag106.xml"/><Relationship Id="rId59" Type="http://schemas.openxmlformats.org/officeDocument/2006/relationships/notesSlide" Target="../notesSlides/notesSlide2.xml"/><Relationship Id="rId20" Type="http://schemas.openxmlformats.org/officeDocument/2006/relationships/tags" Target="../tags/tag80.xml"/><Relationship Id="rId41" Type="http://schemas.openxmlformats.org/officeDocument/2006/relationships/tags" Target="../tags/tag101.xml"/><Relationship Id="rId54" Type="http://schemas.openxmlformats.org/officeDocument/2006/relationships/tags" Target="../tags/tag114.xml"/><Relationship Id="rId1" Type="http://schemas.openxmlformats.org/officeDocument/2006/relationships/vmlDrawing" Target="../drawings/vmlDrawing3.vml"/><Relationship Id="rId6" Type="http://schemas.openxmlformats.org/officeDocument/2006/relationships/tags" Target="../tags/tag66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tags" Target="../tags/tag88.xml"/><Relationship Id="rId36" Type="http://schemas.openxmlformats.org/officeDocument/2006/relationships/tags" Target="../tags/tag96.xml"/><Relationship Id="rId49" Type="http://schemas.openxmlformats.org/officeDocument/2006/relationships/tags" Target="../tags/tag109.xml"/><Relationship Id="rId57" Type="http://schemas.openxmlformats.org/officeDocument/2006/relationships/tags" Target="../tags/tag117.xml"/><Relationship Id="rId10" Type="http://schemas.openxmlformats.org/officeDocument/2006/relationships/tags" Target="../tags/tag70.xml"/><Relationship Id="rId31" Type="http://schemas.openxmlformats.org/officeDocument/2006/relationships/tags" Target="../tags/tag91.xml"/><Relationship Id="rId44" Type="http://schemas.openxmlformats.org/officeDocument/2006/relationships/tags" Target="../tags/tag104.xml"/><Relationship Id="rId52" Type="http://schemas.openxmlformats.org/officeDocument/2006/relationships/tags" Target="../tags/tag112.xml"/><Relationship Id="rId60" Type="http://schemas.openxmlformats.org/officeDocument/2006/relationships/oleObject" Target="../embeddings/oleObject2.bin"/><Relationship Id="rId4" Type="http://schemas.openxmlformats.org/officeDocument/2006/relationships/tags" Target="../tags/tag64.xml"/><Relationship Id="rId9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8087" y="2463821"/>
            <a:ext cx="3657600" cy="36576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i="1" dirty="0">
              <a:solidFill>
                <a:srgbClr val="009EE0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009EE0"/>
                </a:solidFill>
                <a:latin typeface="Arial"/>
              </a:rPr>
              <a:t>Two scenarios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009EE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08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39CA7A1-45E4-489A-A289-8EC42BDAB082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>
            <a:off x="8609557" y="1103960"/>
            <a:ext cx="0" cy="5303520"/>
          </a:xfrm>
          <a:prstGeom prst="line">
            <a:avLst/>
          </a:prstGeom>
          <a:noFill/>
          <a:ln w="9525" cap="rnd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58814E7-A38C-4F97-A30B-F99E606BF020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288269" y="5852029"/>
            <a:ext cx="11351213" cy="320504"/>
          </a:xfrm>
          <a:prstGeom prst="rect">
            <a:avLst/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DAB914A-31DC-4864-BC11-8ECA2C76AFFC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318748" y="4713219"/>
            <a:ext cx="11351212" cy="303072"/>
          </a:xfrm>
          <a:prstGeom prst="rect">
            <a:avLst/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373" name="Text Placeholder 3">
            <a:extLst>
              <a:ext uri="{FF2B5EF4-FFF2-40B4-BE49-F238E27FC236}">
                <a16:creationId xmlns:a16="http://schemas.microsoft.com/office/drawing/2014/main" id="{2FA288D6-0C3C-4178-856F-A8F97567639F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0129192" y="548380"/>
            <a:ext cx="1499055" cy="274014"/>
          </a:xfrm>
          <a:prstGeom prst="homePlate">
            <a:avLst>
              <a:gd name="adj" fmla="val 18269"/>
            </a:avLst>
          </a:prstGeom>
          <a:solidFill>
            <a:srgbClr val="FFFFFF"/>
          </a:solidFill>
          <a:ln w="9525">
            <a:solidFill>
              <a:srgbClr val="197A56"/>
            </a:solidFill>
            <a:prstDash val="dash"/>
          </a:ln>
        </p:spPr>
        <p:txBody>
          <a:bodyPr vert="horz" wrap="square" lIns="69850" tIns="46038" rIns="114300" bIns="46038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CAA25A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74" name="Text Placeholder 3">
            <a:extLst>
              <a:ext uri="{FF2B5EF4-FFF2-40B4-BE49-F238E27FC236}">
                <a16:creationId xmlns:a16="http://schemas.microsoft.com/office/drawing/2014/main" id="{4CCBBB9B-26F3-4CC2-8286-EC9A5A8E4DBD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4687659" y="545290"/>
            <a:ext cx="5580048" cy="279868"/>
          </a:xfrm>
          <a:prstGeom prst="homePlate">
            <a:avLst>
              <a:gd name="adj" fmla="val 18269"/>
            </a:avLst>
          </a:prstGeom>
          <a:solidFill>
            <a:srgbClr val="002060"/>
          </a:solidFill>
          <a:ln w="9525">
            <a:solidFill>
              <a:srgbClr val="197A56"/>
            </a:solidFill>
          </a:ln>
        </p:spPr>
        <p:txBody>
          <a:bodyPr vert="horz" wrap="none" lIns="0" tIns="46038" rIns="44450" bIns="46038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125" name="Text Placeholder 3">
            <a:extLst>
              <a:ext uri="{FF2B5EF4-FFF2-40B4-BE49-F238E27FC236}">
                <a16:creationId xmlns:a16="http://schemas.microsoft.com/office/drawing/2014/main" id="{97304AB3-B45A-4C6A-9A5B-D4A7B3047C5B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347366" y="552613"/>
            <a:ext cx="1499055" cy="274014"/>
          </a:xfrm>
          <a:prstGeom prst="homePlate">
            <a:avLst>
              <a:gd name="adj" fmla="val 18269"/>
            </a:avLst>
          </a:prstGeom>
          <a:solidFill>
            <a:srgbClr val="FFFFFF"/>
          </a:solidFill>
          <a:ln w="9525">
            <a:solidFill>
              <a:srgbClr val="197A56"/>
            </a:solidFill>
            <a:prstDash val="dash"/>
          </a:ln>
        </p:spPr>
        <p:txBody>
          <a:bodyPr vert="horz" wrap="square" lIns="69850" tIns="46038" rIns="114300" bIns="46038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CAA25A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63" imgW="473" imgH="473" progId="TCLayout.ActiveDocument.1">
                  <p:embed/>
                </p:oleObj>
              </mc:Choice>
              <mc:Fallback>
                <p:oleObj name="think-cell Slide" r:id="rId63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E2C9"/>
          </a:solidFill>
          <a:ln w="9525" cap="rnd" cmpd="sng" algn="ctr">
            <a:solidFill>
              <a:srgbClr val="EFE2C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/>
              <a:ea typeface="+mn-ea"/>
              <a:cs typeface="+mn-cs"/>
              <a:sym typeface="Poppins" panose="02000000000000000000"/>
            </a:endParaRP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29C84D15-4FE6-43D3-823A-FD704D77B0C3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318750" y="4015204"/>
            <a:ext cx="11351213" cy="320504"/>
          </a:xfrm>
          <a:prstGeom prst="rect">
            <a:avLst/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C640F9C4-0956-48CC-87E5-16C770546DA4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329140" y="1136922"/>
            <a:ext cx="11351213" cy="280227"/>
          </a:xfrm>
          <a:prstGeom prst="rect">
            <a:avLst/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DAEE9C3A-F4F1-4946-8956-9EA1364F205A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318750" y="2571151"/>
            <a:ext cx="11351212" cy="303072"/>
          </a:xfrm>
          <a:prstGeom prst="rect">
            <a:avLst/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336" name="Text Placeholder 3">
            <a:extLst>
              <a:ext uri="{FF2B5EF4-FFF2-40B4-BE49-F238E27FC236}">
                <a16:creationId xmlns:a16="http://schemas.microsoft.com/office/drawing/2014/main" id="{6D607B22-E287-42D2-A463-D4D3C60E929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352027" y="555950"/>
            <a:ext cx="1747838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Decision Making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39" name="Text Placeholder 3">
            <a:extLst>
              <a:ext uri="{FF2B5EF4-FFF2-40B4-BE49-F238E27FC236}">
                <a16:creationId xmlns:a16="http://schemas.microsoft.com/office/drawing/2014/main" id="{5F2D7482-A8D9-41E9-82DF-472BBED5E174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697329" y="555951"/>
            <a:ext cx="2555547" cy="24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BCP Activation Phase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41" name="Text Placeholder 3">
            <a:extLst>
              <a:ext uri="{FF2B5EF4-FFF2-40B4-BE49-F238E27FC236}">
                <a16:creationId xmlns:a16="http://schemas.microsoft.com/office/drawing/2014/main" id="{AFE84726-D20E-4629-B071-D4295CCFADC1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7198540" y="555951"/>
            <a:ext cx="1395412" cy="25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Stabilization Phase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42" name="Text Placeholder 3">
            <a:extLst>
              <a:ext uri="{FF2B5EF4-FFF2-40B4-BE49-F238E27FC236}">
                <a16:creationId xmlns:a16="http://schemas.microsoft.com/office/drawing/2014/main" id="{D311CF26-A87B-4AE9-BB88-E1D9AC4FD2EC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8593952" y="555950"/>
            <a:ext cx="1741488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Recover Phase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43" name="Text Placeholder 3">
            <a:extLst>
              <a:ext uri="{FF2B5EF4-FFF2-40B4-BE49-F238E27FC236}">
                <a16:creationId xmlns:a16="http://schemas.microsoft.com/office/drawing/2014/main" id="{04E115CE-79D1-4D53-8DDC-551460ABEE10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0335439" y="555950"/>
            <a:ext cx="86995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Deactivate BCP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44" name="Text Placeholder 3">
            <a:extLst>
              <a:ext uri="{FF2B5EF4-FFF2-40B4-BE49-F238E27FC236}">
                <a16:creationId xmlns:a16="http://schemas.microsoft.com/office/drawing/2014/main" id="{35EC3B89-97D0-4447-9D5F-ECEEB7F8E305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3352029" y="821062"/>
            <a:ext cx="1335629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0-1 hours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47" name="Text Placeholder 3">
            <a:extLst>
              <a:ext uri="{FF2B5EF4-FFF2-40B4-BE49-F238E27FC236}">
                <a16:creationId xmlns:a16="http://schemas.microsoft.com/office/drawing/2014/main" id="{8A2966DF-C4E4-4532-8BA6-5AF66BDD8756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656954" y="821062"/>
            <a:ext cx="134991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1-3 hours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50" name="Text Placeholder 3">
            <a:extLst>
              <a:ext uri="{FF2B5EF4-FFF2-40B4-BE49-F238E27FC236}">
                <a16:creationId xmlns:a16="http://schemas.microsoft.com/office/drawing/2014/main" id="{873B9617-3495-4796-BD24-23B03069154B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5969816" y="821062"/>
            <a:ext cx="1228724" cy="26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4-6 hours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53" name="Text Placeholder 3">
            <a:extLst>
              <a:ext uri="{FF2B5EF4-FFF2-40B4-BE49-F238E27FC236}">
                <a16:creationId xmlns:a16="http://schemas.microsoft.com/office/drawing/2014/main" id="{2B02EA91-BD77-4E9B-A3C8-E53F62791179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7282679" y="821062"/>
            <a:ext cx="1344004" cy="27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8-36 hours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56" name="Text Placeholder 3">
            <a:extLst>
              <a:ext uri="{FF2B5EF4-FFF2-40B4-BE49-F238E27FC236}">
                <a16:creationId xmlns:a16="http://schemas.microsoft.com/office/drawing/2014/main" id="{94ED38DB-D8D2-4D4A-B613-FBAC32A6A7A2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8593954" y="821063"/>
            <a:ext cx="1726668" cy="26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2-5 days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60" name="Text Placeholder 3">
            <a:extLst>
              <a:ext uri="{FF2B5EF4-FFF2-40B4-BE49-F238E27FC236}">
                <a16:creationId xmlns:a16="http://schemas.microsoft.com/office/drawing/2014/main" id="{E94F3DC3-4560-4D2F-8D69-47BEA92A2BFD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0335441" y="821062"/>
            <a:ext cx="1277988" cy="2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Up to 14 days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DA1D90C9-63F1-4060-B611-EA4D65B44F9C}"/>
              </a:ext>
            </a:extLst>
          </p:cNvPr>
          <p:cNvCxnSpPr/>
          <p:nvPr>
            <p:custDataLst>
              <p:tags r:id="rId24"/>
            </p:custDataLst>
          </p:nvPr>
        </p:nvCxnSpPr>
        <p:spPr bwMode="gray">
          <a:xfrm>
            <a:off x="3352028" y="1096381"/>
            <a:ext cx="0" cy="5303520"/>
          </a:xfrm>
          <a:prstGeom prst="line">
            <a:avLst/>
          </a:prstGeom>
          <a:noFill/>
          <a:ln w="9525" cap="rnd" cmpd="sng" algn="ctr">
            <a:solidFill>
              <a:srgbClr val="80808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FA900686-8D34-4DC1-B02A-9BEAF17986A9}"/>
              </a:ext>
            </a:extLst>
          </p:cNvPr>
          <p:cNvCxnSpPr/>
          <p:nvPr/>
        </p:nvCxnSpPr>
        <p:spPr bwMode="gray">
          <a:xfrm>
            <a:off x="10267706" y="1096381"/>
            <a:ext cx="0" cy="5303520"/>
          </a:xfrm>
          <a:prstGeom prst="line">
            <a:avLst/>
          </a:prstGeom>
          <a:noFill/>
          <a:ln w="9525" cap="rnd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F8D9C098-E444-4AEE-A8BB-FFD03423DC9C}"/>
              </a:ext>
            </a:extLst>
          </p:cNvPr>
          <p:cNvCxnSpPr/>
          <p:nvPr>
            <p:custDataLst>
              <p:tags r:id="rId25"/>
            </p:custDataLst>
          </p:nvPr>
        </p:nvCxnSpPr>
        <p:spPr bwMode="gray">
          <a:xfrm>
            <a:off x="358871" y="1086174"/>
            <a:ext cx="11338560" cy="0"/>
          </a:xfrm>
          <a:prstGeom prst="line">
            <a:avLst/>
          </a:prstGeom>
          <a:noFill/>
          <a:ln w="19050" cap="rnd" cmpd="sng" algn="ctr">
            <a:solidFill>
              <a:srgbClr val="00B0F0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384" name="Rectangle 383">
            <a:extLst>
              <a:ext uri="{FF2B5EF4-FFF2-40B4-BE49-F238E27FC236}">
                <a16:creationId xmlns:a16="http://schemas.microsoft.com/office/drawing/2014/main" id="{5A0DEECB-7A5E-4AC9-995A-B6F5855EFA37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3546114" y="1694856"/>
            <a:ext cx="1151216" cy="123440"/>
          </a:xfrm>
          <a:prstGeom prst="rect">
            <a:avLst/>
          </a:prstGeom>
          <a:solidFill>
            <a:srgbClr val="808080"/>
          </a:solidFill>
          <a:ln w="9525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D0496DA7-4A09-4B12-B159-7ACC2A77DD9C}"/>
              </a:ext>
            </a:extLst>
          </p:cNvPr>
          <p:cNvSpPr/>
          <p:nvPr>
            <p:custDataLst>
              <p:tags r:id="rId27"/>
            </p:custDataLst>
          </p:nvPr>
        </p:nvSpPr>
        <p:spPr bwMode="gray">
          <a:xfrm>
            <a:off x="3539355" y="1461495"/>
            <a:ext cx="267268" cy="98122"/>
          </a:xfrm>
          <a:prstGeom prst="rect">
            <a:avLst/>
          </a:prstGeom>
          <a:solidFill>
            <a:srgbClr val="808080"/>
          </a:solidFill>
          <a:ln w="9525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395" name="Text Placeholder 3">
            <a:extLst>
              <a:ext uri="{FF2B5EF4-FFF2-40B4-BE49-F238E27FC236}">
                <a16:creationId xmlns:a16="http://schemas.microsoft.com/office/drawing/2014/main" id="{44A962CA-8B18-48EF-BD50-8682AB7E0A99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420640" y="4072253"/>
            <a:ext cx="2589679" cy="2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Stabilization</a:t>
            </a:r>
          </a:p>
        </p:txBody>
      </p:sp>
      <p:sp>
        <p:nvSpPr>
          <p:cNvPr id="397" name="Text Placeholder 3">
            <a:extLst>
              <a:ext uri="{FF2B5EF4-FFF2-40B4-BE49-F238E27FC236}">
                <a16:creationId xmlns:a16="http://schemas.microsoft.com/office/drawing/2014/main" id="{D6C555ED-E648-4958-98D7-5DD27788E707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420638" y="2950566"/>
            <a:ext cx="27178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Lockdown the floor where the case appeared</a:t>
            </a:r>
          </a:p>
        </p:txBody>
      </p:sp>
      <p:sp>
        <p:nvSpPr>
          <p:cNvPr id="402" name="Text Placeholder 3">
            <a:extLst>
              <a:ext uri="{FF2B5EF4-FFF2-40B4-BE49-F238E27FC236}">
                <a16:creationId xmlns:a16="http://schemas.microsoft.com/office/drawing/2014/main" id="{B6BB6B87-73FC-4237-B3D3-3B67A61A65B9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420638" y="3183928"/>
            <a:ext cx="16319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Start the evacuation plan </a:t>
            </a:r>
          </a:p>
        </p:txBody>
      </p:sp>
      <p:sp>
        <p:nvSpPr>
          <p:cNvPr id="403" name="Text Placeholder 3">
            <a:extLst>
              <a:ext uri="{FF2B5EF4-FFF2-40B4-BE49-F238E27FC236}">
                <a16:creationId xmlns:a16="http://schemas.microsoft.com/office/drawing/2014/main" id="{65B31AD6-380B-44BC-90D6-EDEDB2542261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420639" y="2384172"/>
            <a:ext cx="23145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Report to Board</a:t>
            </a:r>
          </a:p>
        </p:txBody>
      </p:sp>
      <p:sp>
        <p:nvSpPr>
          <p:cNvPr id="404" name="Text Placeholder 3">
            <a:extLst>
              <a:ext uri="{FF2B5EF4-FFF2-40B4-BE49-F238E27FC236}">
                <a16:creationId xmlns:a16="http://schemas.microsoft.com/office/drawing/2014/main" id="{90224186-D5B2-4776-8591-9B53C3DF2C86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420638" y="3415703"/>
            <a:ext cx="23987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Send BCP activation communication </a:t>
            </a:r>
          </a:p>
        </p:txBody>
      </p:sp>
      <p:sp>
        <p:nvSpPr>
          <p:cNvPr id="405" name="Text Placeholder 3">
            <a:extLst>
              <a:ext uri="{FF2B5EF4-FFF2-40B4-BE49-F238E27FC236}">
                <a16:creationId xmlns:a16="http://schemas.microsoft.com/office/drawing/2014/main" id="{A0A5CE59-A1D5-40F9-92B9-B19FCFB09BB9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420639" y="2150809"/>
            <a:ext cx="27432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Notify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MoH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406" name="Text Placeholder 3">
            <a:extLst>
              <a:ext uri="{FF2B5EF4-FFF2-40B4-BE49-F238E27FC236}">
                <a16:creationId xmlns:a16="http://schemas.microsoft.com/office/drawing/2014/main" id="{5CD78385-D8F1-4CD9-814B-2569A4568430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419049" y="1924590"/>
            <a:ext cx="30749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Notify SAMA </a:t>
            </a:r>
          </a:p>
        </p:txBody>
      </p:sp>
      <p:sp>
        <p:nvSpPr>
          <p:cNvPr id="408" name="Text Placeholder 3">
            <a:extLst>
              <a:ext uri="{FF2B5EF4-FFF2-40B4-BE49-F238E27FC236}">
                <a16:creationId xmlns:a16="http://schemas.microsoft.com/office/drawing/2014/main" id="{2187987F-5344-4E14-97DA-AECDCF28697C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1563637" y="862337"/>
            <a:ext cx="55403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9A5C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Activity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409" name="Text Placeholder 3">
            <a:extLst>
              <a:ext uri="{FF2B5EF4-FFF2-40B4-BE49-F238E27FC236}">
                <a16:creationId xmlns:a16="http://schemas.microsoft.com/office/drawing/2014/main" id="{BE494A09-E86B-489E-A62B-4C505EA37801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451666" y="2661476"/>
            <a:ext cx="8636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Activation of BCP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410" name="Text Placeholder 3">
            <a:extLst>
              <a:ext uri="{FF2B5EF4-FFF2-40B4-BE49-F238E27FC236}">
                <a16:creationId xmlns:a16="http://schemas.microsoft.com/office/drawing/2014/main" id="{200F0F2F-20E2-4440-A6B6-A4A5E9083FB3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420639" y="1685672"/>
            <a:ext cx="29241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CEO to make the decision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411" name="Text Placeholder 3">
            <a:extLst>
              <a:ext uri="{FF2B5EF4-FFF2-40B4-BE49-F238E27FC236}">
                <a16:creationId xmlns:a16="http://schemas.microsoft.com/office/drawing/2014/main" id="{BFB6144F-57BC-497A-8B50-9A8EBA82928F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410247" y="4386001"/>
            <a:ext cx="30892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Start calling back Senior Managers and above to</a:t>
            </a:r>
          </a:p>
          <a:p>
            <a:pPr marL="3348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report to the office </a:t>
            </a:r>
          </a:p>
        </p:txBody>
      </p:sp>
      <p:sp>
        <p:nvSpPr>
          <p:cNvPr id="412" name="Text Placeholder 3">
            <a:extLst>
              <a:ext uri="{FF2B5EF4-FFF2-40B4-BE49-F238E27FC236}">
                <a16:creationId xmlns:a16="http://schemas.microsoft.com/office/drawing/2014/main" id="{DFC876C9-836F-4EF3-8FD3-E8B070124752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420639" y="1176763"/>
            <a:ext cx="1206500" cy="2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Decision to shutdown building for 48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hrs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5307F38D-4A27-493B-9858-67A032AF995A}"/>
              </a:ext>
            </a:extLst>
          </p:cNvPr>
          <p:cNvSpPr/>
          <p:nvPr/>
        </p:nvSpPr>
        <p:spPr bwMode="gray">
          <a:xfrm>
            <a:off x="3978082" y="1895424"/>
            <a:ext cx="710617" cy="132576"/>
          </a:xfrm>
          <a:prstGeom prst="rect">
            <a:avLst/>
          </a:prstGeom>
          <a:solidFill>
            <a:srgbClr val="808080"/>
          </a:solidFill>
          <a:ln w="9525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4BE3E36F-A1D2-471D-9C14-9BAD1205DDE6}"/>
              </a:ext>
            </a:extLst>
          </p:cNvPr>
          <p:cNvSpPr/>
          <p:nvPr/>
        </p:nvSpPr>
        <p:spPr bwMode="gray">
          <a:xfrm>
            <a:off x="4689453" y="2948507"/>
            <a:ext cx="328739" cy="140950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  <a:ln w="9525" cap="rnd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86A98B41-6F70-4458-96E6-EEA9149882E1}"/>
              </a:ext>
            </a:extLst>
          </p:cNvPr>
          <p:cNvSpPr txBox="1"/>
          <p:nvPr/>
        </p:nvSpPr>
        <p:spPr>
          <a:xfrm>
            <a:off x="4283827" y="3105661"/>
            <a:ext cx="840491" cy="31052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Shutdown decision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438" name="Isosceles Triangle 437">
            <a:extLst>
              <a:ext uri="{FF2B5EF4-FFF2-40B4-BE49-F238E27FC236}">
                <a16:creationId xmlns:a16="http://schemas.microsoft.com/office/drawing/2014/main" id="{1EF5D1B0-FFFC-479F-86AD-93BE13B0BCC6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4621032" y="2952581"/>
            <a:ext cx="152400" cy="152400"/>
          </a:xfrm>
          <a:prstGeom prst="triangle">
            <a:avLst/>
          </a:prstGeom>
          <a:solidFill>
            <a:srgbClr val="C000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E88C7EF2-B4FF-4377-810E-0CCE2FA49FAA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420640" y="1482469"/>
            <a:ext cx="29241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Call for CET (command center) meeting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8E2D056-A646-44CF-ACA8-DEF9CC3B4ACB}"/>
              </a:ext>
            </a:extLst>
          </p:cNvPr>
          <p:cNvSpPr/>
          <p:nvPr/>
        </p:nvSpPr>
        <p:spPr bwMode="gray">
          <a:xfrm>
            <a:off x="3978079" y="2157891"/>
            <a:ext cx="710617" cy="132576"/>
          </a:xfrm>
          <a:prstGeom prst="rect">
            <a:avLst/>
          </a:prstGeom>
          <a:solidFill>
            <a:srgbClr val="808080"/>
          </a:solidFill>
          <a:ln w="9525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B60ABFA-28CD-4B42-B782-5FFA4344548C}"/>
              </a:ext>
            </a:extLst>
          </p:cNvPr>
          <p:cNvSpPr/>
          <p:nvPr/>
        </p:nvSpPr>
        <p:spPr bwMode="gray">
          <a:xfrm>
            <a:off x="3969612" y="2394955"/>
            <a:ext cx="710617" cy="132576"/>
          </a:xfrm>
          <a:prstGeom prst="rect">
            <a:avLst/>
          </a:prstGeom>
          <a:solidFill>
            <a:srgbClr val="808080"/>
          </a:solidFill>
          <a:ln w="9525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22" name="Text Placeholder 3">
            <a:extLst>
              <a:ext uri="{FF2B5EF4-FFF2-40B4-BE49-F238E27FC236}">
                <a16:creationId xmlns:a16="http://schemas.microsoft.com/office/drawing/2014/main" id="{6D8E3DE1-BE85-43C5-BD29-F7A11765C226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429102" y="3835866"/>
            <a:ext cx="16319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Deep cleaning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72189B4-0C58-4150-BE37-697A7B3CB8D7}"/>
              </a:ext>
            </a:extLst>
          </p:cNvPr>
          <p:cNvSpPr/>
          <p:nvPr/>
        </p:nvSpPr>
        <p:spPr bwMode="gray">
          <a:xfrm>
            <a:off x="4882488" y="3134775"/>
            <a:ext cx="704681" cy="140950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  <a:ln w="9525" cap="rnd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E1DD788-5B1C-4DDA-B675-57D33A5B858D}"/>
              </a:ext>
            </a:extLst>
          </p:cNvPr>
          <p:cNvSpPr/>
          <p:nvPr/>
        </p:nvSpPr>
        <p:spPr bwMode="gray">
          <a:xfrm>
            <a:off x="5212694" y="3321043"/>
            <a:ext cx="704681" cy="140950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  <a:ln w="9525" cap="rnd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E71957C-AD25-43A8-AACF-A814C855B184}"/>
              </a:ext>
            </a:extLst>
          </p:cNvPr>
          <p:cNvSpPr/>
          <p:nvPr/>
        </p:nvSpPr>
        <p:spPr bwMode="gray">
          <a:xfrm>
            <a:off x="5519381" y="3558110"/>
            <a:ext cx="582381" cy="140950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  <a:ln w="9525" cap="rnd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E6776FC-9785-46C2-9947-C4E14DDFA27B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6003155" y="3828457"/>
            <a:ext cx="1266338" cy="123440"/>
          </a:xfrm>
          <a:prstGeom prst="rect">
            <a:avLst/>
          </a:prstGeom>
          <a:solidFill>
            <a:srgbClr val="BEBEB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4EABF22-F804-476B-AF10-D82243529DE4}"/>
              </a:ext>
            </a:extLst>
          </p:cNvPr>
          <p:cNvCxnSpPr/>
          <p:nvPr>
            <p:custDataLst>
              <p:tags r:id="rId44"/>
            </p:custDataLst>
          </p:nvPr>
        </p:nvCxnSpPr>
        <p:spPr bwMode="gray">
          <a:xfrm>
            <a:off x="7281617" y="1096382"/>
            <a:ext cx="0" cy="5303520"/>
          </a:xfrm>
          <a:prstGeom prst="line">
            <a:avLst/>
          </a:prstGeom>
          <a:noFill/>
          <a:ln w="9525" cap="rnd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 Placeholder 3">
            <a:extLst>
              <a:ext uri="{FF2B5EF4-FFF2-40B4-BE49-F238E27FC236}">
                <a16:creationId xmlns:a16="http://schemas.microsoft.com/office/drawing/2014/main" id="{CFBB83DA-538D-47C0-8BEF-4469D20D6821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420636" y="5092634"/>
            <a:ext cx="27178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Senior Managers &amp; above return physically</a:t>
            </a:r>
          </a:p>
        </p:txBody>
      </p:sp>
      <p:sp>
        <p:nvSpPr>
          <p:cNvPr id="136" name="Text Placeholder 3">
            <a:extLst>
              <a:ext uri="{FF2B5EF4-FFF2-40B4-BE49-F238E27FC236}">
                <a16:creationId xmlns:a16="http://schemas.microsoft.com/office/drawing/2014/main" id="{083E921C-C207-4A49-A48A-E4856F01B6CB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420636" y="5325996"/>
            <a:ext cx="16319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Respective CETs to visit departments</a:t>
            </a:r>
          </a:p>
        </p:txBody>
      </p:sp>
      <p:sp>
        <p:nvSpPr>
          <p:cNvPr id="138" name="Text Placeholder 3">
            <a:extLst>
              <a:ext uri="{FF2B5EF4-FFF2-40B4-BE49-F238E27FC236}">
                <a16:creationId xmlns:a16="http://schemas.microsoft.com/office/drawing/2014/main" id="{D9D1B0C4-FFD3-4AF5-8F2E-565CA0B585BD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451664" y="4803544"/>
            <a:ext cx="8636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Recovery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823AA01-55F4-41F5-BE4B-7831F38DD522}"/>
              </a:ext>
            </a:extLst>
          </p:cNvPr>
          <p:cNvSpPr/>
          <p:nvPr/>
        </p:nvSpPr>
        <p:spPr bwMode="gray">
          <a:xfrm>
            <a:off x="8601064" y="5090575"/>
            <a:ext cx="328739" cy="140950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  <a:ln w="9525" cap="rnd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2457830-5A3F-4EB6-BCC5-F9AC62192E30}"/>
              </a:ext>
            </a:extLst>
          </p:cNvPr>
          <p:cNvSpPr/>
          <p:nvPr/>
        </p:nvSpPr>
        <p:spPr bwMode="gray">
          <a:xfrm>
            <a:off x="8607827" y="5276843"/>
            <a:ext cx="704681" cy="140950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  <a:ln w="9525" cap="rnd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FA4E45E-298F-4812-9EB9-63D5C4421DE2}"/>
              </a:ext>
            </a:extLst>
          </p:cNvPr>
          <p:cNvCxnSpPr/>
          <p:nvPr>
            <p:custDataLst>
              <p:tags r:id="rId48"/>
            </p:custDataLst>
          </p:nvPr>
        </p:nvCxnSpPr>
        <p:spPr bwMode="gray">
          <a:xfrm>
            <a:off x="5994681" y="1087915"/>
            <a:ext cx="0" cy="5303520"/>
          </a:xfrm>
          <a:prstGeom prst="line">
            <a:avLst/>
          </a:prstGeom>
          <a:noFill/>
          <a:ln w="9525" cap="rnd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8" name="Text Placeholder 3">
            <a:extLst>
              <a:ext uri="{FF2B5EF4-FFF2-40B4-BE49-F238E27FC236}">
                <a16:creationId xmlns:a16="http://schemas.microsoft.com/office/drawing/2014/main" id="{67A827C0-5903-4600-B9D4-ADB4519104C1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446035" y="3615731"/>
            <a:ext cx="16319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Assess the initial impact 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6778ABD2-A697-4D4C-A4C5-62A78BBDDB85}"/>
              </a:ext>
            </a:extLst>
          </p:cNvPr>
          <p:cNvSpPr/>
          <p:nvPr>
            <p:custDataLst>
              <p:tags r:id="rId50"/>
            </p:custDataLst>
          </p:nvPr>
        </p:nvSpPr>
        <p:spPr bwMode="gray">
          <a:xfrm>
            <a:off x="7323962" y="4412656"/>
            <a:ext cx="1266338" cy="123440"/>
          </a:xfrm>
          <a:prstGeom prst="rect">
            <a:avLst/>
          </a:prstGeom>
          <a:solidFill>
            <a:srgbClr val="7B7B7B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50" name="Text Placeholder 3">
            <a:extLst>
              <a:ext uri="{FF2B5EF4-FFF2-40B4-BE49-F238E27FC236}">
                <a16:creationId xmlns:a16="http://schemas.microsoft.com/office/drawing/2014/main" id="{84A1F867-4499-432B-93D0-06301F690737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428655" y="5516896"/>
            <a:ext cx="16319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All employees other than specific floor and </a:t>
            </a:r>
          </a:p>
          <a:p>
            <a:pPr marL="3348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high risk return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65C86F6-4C95-4A7C-9377-503B5B7A3F00}"/>
              </a:ext>
            </a:extLst>
          </p:cNvPr>
          <p:cNvSpPr/>
          <p:nvPr/>
        </p:nvSpPr>
        <p:spPr bwMode="gray">
          <a:xfrm>
            <a:off x="8609031" y="5511791"/>
            <a:ext cx="1661601" cy="187605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  <a:ln w="12700" cap="rnd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</a:rPr>
              <a:t>Gradual return</a:t>
            </a:r>
          </a:p>
        </p:txBody>
      </p:sp>
      <p:sp>
        <p:nvSpPr>
          <p:cNvPr id="153" name="Text Placeholder 3">
            <a:extLst>
              <a:ext uri="{FF2B5EF4-FFF2-40B4-BE49-F238E27FC236}">
                <a16:creationId xmlns:a16="http://schemas.microsoft.com/office/drawing/2014/main" id="{E1ED120F-E86D-4C19-BEB4-EB0B481FE191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390159" y="5909078"/>
            <a:ext cx="2589679" cy="2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Deactivation</a:t>
            </a:r>
          </a:p>
        </p:txBody>
      </p:sp>
      <p:sp>
        <p:nvSpPr>
          <p:cNvPr id="154" name="Text Placeholder 3">
            <a:extLst>
              <a:ext uri="{FF2B5EF4-FFF2-40B4-BE49-F238E27FC236}">
                <a16:creationId xmlns:a16="http://schemas.microsoft.com/office/drawing/2014/main" id="{C679ACDB-8E4F-4FE6-B919-1E39817CC4EF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379766" y="6222826"/>
            <a:ext cx="30892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employees within the same floor and high-risk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C3C3CCB9-A776-4596-984C-0B48D78F6134}"/>
              </a:ext>
            </a:extLst>
          </p:cNvPr>
          <p:cNvSpPr/>
          <p:nvPr>
            <p:custDataLst>
              <p:tags r:id="rId54"/>
            </p:custDataLst>
          </p:nvPr>
        </p:nvSpPr>
        <p:spPr bwMode="gray">
          <a:xfrm>
            <a:off x="10281378" y="6243309"/>
            <a:ext cx="1392972" cy="135784"/>
          </a:xfrm>
          <a:prstGeom prst="rect">
            <a:avLst/>
          </a:prstGeom>
          <a:solidFill>
            <a:srgbClr val="7B7B7B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58" name="Isosceles Triangle 157">
            <a:extLst>
              <a:ext uri="{FF2B5EF4-FFF2-40B4-BE49-F238E27FC236}">
                <a16:creationId xmlns:a16="http://schemas.microsoft.com/office/drawing/2014/main" id="{E12A679A-D184-44E6-8C29-B7F871C0EA2E}"/>
              </a:ext>
            </a:extLst>
          </p:cNvPr>
          <p:cNvSpPr/>
          <p:nvPr>
            <p:custDataLst>
              <p:tags r:id="rId55"/>
            </p:custDataLst>
          </p:nvPr>
        </p:nvSpPr>
        <p:spPr bwMode="gray">
          <a:xfrm>
            <a:off x="8527293" y="5896315"/>
            <a:ext cx="152400" cy="152400"/>
          </a:xfrm>
          <a:prstGeom prst="triangle">
            <a:avLst/>
          </a:prstGeom>
          <a:solidFill>
            <a:srgbClr val="C000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6C93DBE-2CE8-4751-8767-3FE12CB247A6}"/>
              </a:ext>
            </a:extLst>
          </p:cNvPr>
          <p:cNvSpPr txBox="1"/>
          <p:nvPr/>
        </p:nvSpPr>
        <p:spPr>
          <a:xfrm>
            <a:off x="11287825" y="6490556"/>
            <a:ext cx="840491" cy="31052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full recovery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63" name="Isosceles Triangle 162">
            <a:extLst>
              <a:ext uri="{FF2B5EF4-FFF2-40B4-BE49-F238E27FC236}">
                <a16:creationId xmlns:a16="http://schemas.microsoft.com/office/drawing/2014/main" id="{58CB86B3-2F1D-4F90-AA2F-34E91E3DA78B}"/>
              </a:ext>
            </a:extLst>
          </p:cNvPr>
          <p:cNvSpPr/>
          <p:nvPr>
            <p:custDataLst>
              <p:tags r:id="rId56"/>
            </p:custDataLst>
          </p:nvPr>
        </p:nvSpPr>
        <p:spPr bwMode="gray">
          <a:xfrm>
            <a:off x="11634555" y="6356727"/>
            <a:ext cx="152400" cy="152400"/>
          </a:xfrm>
          <a:prstGeom prst="triangle">
            <a:avLst/>
          </a:prstGeom>
          <a:solidFill>
            <a:srgbClr val="C000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8797A06-E4B3-4E42-8FF6-B1D623F8876C}"/>
              </a:ext>
            </a:extLst>
          </p:cNvPr>
          <p:cNvCxnSpPr>
            <a:cxnSpLocks/>
          </p:cNvCxnSpPr>
          <p:nvPr>
            <p:custDataLst>
              <p:tags r:id="rId57"/>
            </p:custDataLst>
          </p:nvPr>
        </p:nvCxnSpPr>
        <p:spPr bwMode="gray">
          <a:xfrm>
            <a:off x="11704773" y="1096492"/>
            <a:ext cx="3298" cy="5199499"/>
          </a:xfrm>
          <a:prstGeom prst="line">
            <a:avLst/>
          </a:prstGeom>
          <a:noFill/>
          <a:ln w="38100" cap="rnd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63213930-E33B-44C9-AAC3-C0E5085E0A9E}"/>
              </a:ext>
            </a:extLst>
          </p:cNvPr>
          <p:cNvCxnSpPr>
            <a:cxnSpLocks/>
          </p:cNvCxnSpPr>
          <p:nvPr>
            <p:custDataLst>
              <p:tags r:id="rId58"/>
            </p:custDataLst>
          </p:nvPr>
        </p:nvCxnSpPr>
        <p:spPr bwMode="gray">
          <a:xfrm>
            <a:off x="8607036" y="1151557"/>
            <a:ext cx="3298" cy="4726817"/>
          </a:xfrm>
          <a:prstGeom prst="line">
            <a:avLst/>
          </a:prstGeom>
          <a:noFill/>
          <a:ln w="38100" cap="rnd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2CA02DCC-F821-4B28-9787-C25AED17EBBD}"/>
              </a:ext>
            </a:extLst>
          </p:cNvPr>
          <p:cNvCxnSpPr>
            <a:cxnSpLocks/>
            <a:endCxn id="435" idx="0"/>
          </p:cNvCxnSpPr>
          <p:nvPr>
            <p:custDataLst>
              <p:tags r:id="rId59"/>
            </p:custDataLst>
          </p:nvPr>
        </p:nvCxnSpPr>
        <p:spPr bwMode="gray">
          <a:xfrm>
            <a:off x="4700775" y="1099341"/>
            <a:ext cx="3298" cy="2006320"/>
          </a:xfrm>
          <a:prstGeom prst="line">
            <a:avLst/>
          </a:prstGeom>
          <a:noFill/>
          <a:ln w="38100" cap="rnd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38423CEA-535D-44F4-8D74-7483134912BE}"/>
              </a:ext>
            </a:extLst>
          </p:cNvPr>
          <p:cNvCxnSpPr/>
          <p:nvPr>
            <p:custDataLst>
              <p:tags r:id="rId60"/>
            </p:custDataLst>
          </p:nvPr>
        </p:nvCxnSpPr>
        <p:spPr bwMode="gray">
          <a:xfrm>
            <a:off x="4693667" y="1076687"/>
            <a:ext cx="0" cy="5303520"/>
          </a:xfrm>
          <a:prstGeom prst="line">
            <a:avLst/>
          </a:prstGeom>
          <a:noFill/>
          <a:ln w="9525" cap="rnd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062AA16D-1ADF-44FD-9460-EE484AF200FE}"/>
              </a:ext>
            </a:extLst>
          </p:cNvPr>
          <p:cNvSpPr txBox="1"/>
          <p:nvPr/>
        </p:nvSpPr>
        <p:spPr>
          <a:xfrm>
            <a:off x="2964957" y="182598"/>
            <a:ext cx="8939053" cy="307777"/>
          </a:xfrm>
          <a:prstGeom prst="rect">
            <a:avLst/>
          </a:prstGeom>
          <a:solidFill>
            <a:srgbClr val="CCECF9"/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</a:rPr>
              <a:t>One isolated case within Bupa Arabia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59E74B5-729E-4F18-A933-1D3435A49DCB}"/>
              </a:ext>
            </a:extLst>
          </p:cNvPr>
          <p:cNvSpPr txBox="1"/>
          <p:nvPr/>
        </p:nvSpPr>
        <p:spPr>
          <a:xfrm>
            <a:off x="8190088" y="6068645"/>
            <a:ext cx="840491" cy="31052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Return of employees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 animBg="1"/>
      <p:bldP spid="386" grpId="0" animBg="1"/>
      <p:bldP spid="425" grpId="0" animBg="1"/>
      <p:bldP spid="428" grpId="0" animBg="1"/>
      <p:bldP spid="435" grpId="0"/>
      <p:bldP spid="438" grpId="0" animBg="1"/>
      <p:bldP spid="120" grpId="0" animBg="1"/>
      <p:bldP spid="121" grpId="0" animBg="1"/>
      <p:bldP spid="128" grpId="0" animBg="1"/>
      <p:bldP spid="129" grpId="0" animBg="1"/>
      <p:bldP spid="130" grpId="0" animBg="1"/>
      <p:bldP spid="131" grpId="0" animBg="1"/>
      <p:bldP spid="139" grpId="0" animBg="1"/>
      <p:bldP spid="141" grpId="0" animBg="1"/>
      <p:bldP spid="149" grpId="0" animBg="1"/>
      <p:bldP spid="151" grpId="0" animBg="1"/>
      <p:bldP spid="155" grpId="0" animBg="1"/>
      <p:bldP spid="158" grpId="0" animBg="1"/>
      <p:bldP spid="162" grpId="0"/>
      <p:bldP spid="163" grpId="0" animBg="1"/>
      <p:bldP spid="1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>
            <a:extLst>
              <a:ext uri="{FF2B5EF4-FFF2-40B4-BE49-F238E27FC236}">
                <a16:creationId xmlns:a16="http://schemas.microsoft.com/office/drawing/2014/main" id="{C58814E7-A38C-4F97-A30B-F99E606BF020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288269" y="5698018"/>
            <a:ext cx="11351213" cy="320504"/>
          </a:xfrm>
          <a:prstGeom prst="rect">
            <a:avLst/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DAB914A-31DC-4864-BC11-8ECA2C76AFFC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318748" y="4751715"/>
            <a:ext cx="11351212" cy="303072"/>
          </a:xfrm>
          <a:prstGeom prst="rect">
            <a:avLst/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373" name="Text Placeholder 3">
            <a:extLst>
              <a:ext uri="{FF2B5EF4-FFF2-40B4-BE49-F238E27FC236}">
                <a16:creationId xmlns:a16="http://schemas.microsoft.com/office/drawing/2014/main" id="{2FA288D6-0C3C-4178-856F-A8F97567639F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0600829" y="481001"/>
            <a:ext cx="1499055" cy="274014"/>
          </a:xfrm>
          <a:prstGeom prst="homePlate">
            <a:avLst>
              <a:gd name="adj" fmla="val 18269"/>
            </a:avLst>
          </a:prstGeom>
          <a:solidFill>
            <a:srgbClr val="FFFFFF"/>
          </a:solidFill>
          <a:ln w="9525">
            <a:solidFill>
              <a:srgbClr val="197A56"/>
            </a:solidFill>
            <a:prstDash val="dash"/>
          </a:ln>
        </p:spPr>
        <p:txBody>
          <a:bodyPr vert="horz" wrap="square" lIns="69850" tIns="46038" rIns="114300" bIns="46038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CAA25A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74" name="Text Placeholder 3">
            <a:extLst>
              <a:ext uri="{FF2B5EF4-FFF2-40B4-BE49-F238E27FC236}">
                <a16:creationId xmlns:a16="http://schemas.microsoft.com/office/drawing/2014/main" id="{4CCBBB9B-26F3-4CC2-8286-EC9A5A8E4DBD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908540" y="477911"/>
            <a:ext cx="7427044" cy="279868"/>
          </a:xfrm>
          <a:prstGeom prst="homePlate">
            <a:avLst>
              <a:gd name="adj" fmla="val 18269"/>
            </a:avLst>
          </a:prstGeom>
          <a:solidFill>
            <a:srgbClr val="002060"/>
          </a:solidFill>
          <a:ln w="9525">
            <a:solidFill>
              <a:srgbClr val="197A56"/>
            </a:solidFill>
          </a:ln>
        </p:spPr>
        <p:txBody>
          <a:bodyPr vert="horz" wrap="none" lIns="0" tIns="46038" rIns="44450" bIns="46038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125" name="Text Placeholder 3">
            <a:extLst>
              <a:ext uri="{FF2B5EF4-FFF2-40B4-BE49-F238E27FC236}">
                <a16:creationId xmlns:a16="http://schemas.microsoft.com/office/drawing/2014/main" id="{97304AB3-B45A-4C6A-9A5B-D4A7B3047C5B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347366" y="485234"/>
            <a:ext cx="1499055" cy="274014"/>
          </a:xfrm>
          <a:prstGeom prst="homePlate">
            <a:avLst>
              <a:gd name="adj" fmla="val 18269"/>
            </a:avLst>
          </a:prstGeom>
          <a:solidFill>
            <a:srgbClr val="FFFFFF"/>
          </a:solidFill>
          <a:ln w="9525">
            <a:solidFill>
              <a:srgbClr val="197A56"/>
            </a:solidFill>
            <a:prstDash val="dash"/>
          </a:ln>
        </p:spPr>
        <p:txBody>
          <a:bodyPr vert="horz" wrap="square" lIns="69850" tIns="46038" rIns="114300" bIns="46038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CAA25A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Slide" r:id="rId60" imgW="473" imgH="473" progId="TCLayout.ActiveDocument.1">
                  <p:embed/>
                </p:oleObj>
              </mc:Choice>
              <mc:Fallback>
                <p:oleObj name="think-cell Slide" r:id="rId60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FE2C9"/>
          </a:solidFill>
          <a:ln w="9525" cap="rnd" cmpd="sng" algn="ctr">
            <a:solidFill>
              <a:srgbClr val="EFE2C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/>
              <a:ea typeface="+mn-ea"/>
              <a:cs typeface="+mn-cs"/>
              <a:sym typeface="Poppins" panose="02000000000000000000"/>
            </a:endParaRP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29C84D15-4FE6-43D3-823A-FD704D77B0C3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318750" y="3947825"/>
            <a:ext cx="11351213" cy="320504"/>
          </a:xfrm>
          <a:prstGeom prst="rect">
            <a:avLst/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C640F9C4-0956-48CC-87E5-16C770546DA4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329140" y="1069543"/>
            <a:ext cx="11351213" cy="280227"/>
          </a:xfrm>
          <a:prstGeom prst="rect">
            <a:avLst/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DAEE9C3A-F4F1-4946-8956-9EA1364F205A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318750" y="2503772"/>
            <a:ext cx="11351212" cy="303072"/>
          </a:xfrm>
          <a:prstGeom prst="rect">
            <a:avLst/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336" name="Text Placeholder 3">
            <a:extLst>
              <a:ext uri="{FF2B5EF4-FFF2-40B4-BE49-F238E27FC236}">
                <a16:creationId xmlns:a16="http://schemas.microsoft.com/office/drawing/2014/main" id="{6D607B22-E287-42D2-A463-D4D3C60E9294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352027" y="488571"/>
            <a:ext cx="1747838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Decision Making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39" name="Text Placeholder 3">
            <a:extLst>
              <a:ext uri="{FF2B5EF4-FFF2-40B4-BE49-F238E27FC236}">
                <a16:creationId xmlns:a16="http://schemas.microsoft.com/office/drawing/2014/main" id="{5F2D7482-A8D9-41E9-82DF-472BBED5E17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4697329" y="488572"/>
            <a:ext cx="2555547" cy="24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BCP Activation Phase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41" name="Text Placeholder 3">
            <a:extLst>
              <a:ext uri="{FF2B5EF4-FFF2-40B4-BE49-F238E27FC236}">
                <a16:creationId xmlns:a16="http://schemas.microsoft.com/office/drawing/2014/main" id="{AFE84726-D20E-4629-B071-D4295CCFADC1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7410297" y="498197"/>
            <a:ext cx="1395412" cy="25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Stabilization Phase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42" name="Text Placeholder 3">
            <a:extLst>
              <a:ext uri="{FF2B5EF4-FFF2-40B4-BE49-F238E27FC236}">
                <a16:creationId xmlns:a16="http://schemas.microsoft.com/office/drawing/2014/main" id="{D311CF26-A87B-4AE9-BB88-E1D9AC4FD2EC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8754302" y="488572"/>
            <a:ext cx="2447410" cy="24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Recover Phase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43" name="Text Placeholder 3">
            <a:extLst>
              <a:ext uri="{FF2B5EF4-FFF2-40B4-BE49-F238E27FC236}">
                <a16:creationId xmlns:a16="http://schemas.microsoft.com/office/drawing/2014/main" id="{04E115CE-79D1-4D53-8DDC-551460ABEE10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1201711" y="488571"/>
            <a:ext cx="86995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Deactivate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 BCP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44" name="Text Placeholder 3">
            <a:extLst>
              <a:ext uri="{FF2B5EF4-FFF2-40B4-BE49-F238E27FC236}">
                <a16:creationId xmlns:a16="http://schemas.microsoft.com/office/drawing/2014/main" id="{35EC3B89-97D0-4447-9D5F-ECEEB7F8E305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3352029" y="753683"/>
            <a:ext cx="1335629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0-1 hours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47" name="Text Placeholder 3">
            <a:extLst>
              <a:ext uri="{FF2B5EF4-FFF2-40B4-BE49-F238E27FC236}">
                <a16:creationId xmlns:a16="http://schemas.microsoft.com/office/drawing/2014/main" id="{8A2966DF-C4E4-4532-8BA6-5AF66BDD8756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656954" y="753683"/>
            <a:ext cx="134991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1-3 hours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50" name="Text Placeholder 3">
            <a:extLst>
              <a:ext uri="{FF2B5EF4-FFF2-40B4-BE49-F238E27FC236}">
                <a16:creationId xmlns:a16="http://schemas.microsoft.com/office/drawing/2014/main" id="{873B9617-3495-4796-BD24-23B03069154B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5969816" y="753683"/>
            <a:ext cx="1228724" cy="26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4-6 hours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53" name="Text Placeholder 3">
            <a:extLst>
              <a:ext uri="{FF2B5EF4-FFF2-40B4-BE49-F238E27FC236}">
                <a16:creationId xmlns:a16="http://schemas.microsoft.com/office/drawing/2014/main" id="{2B02EA91-BD77-4E9B-A3C8-E53F62791179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7282679" y="753683"/>
            <a:ext cx="1344004" cy="27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8 – 72 hours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56" name="Text Placeholder 3">
            <a:extLst>
              <a:ext uri="{FF2B5EF4-FFF2-40B4-BE49-F238E27FC236}">
                <a16:creationId xmlns:a16="http://schemas.microsoft.com/office/drawing/2014/main" id="{94ED38DB-D8D2-4D4A-B613-FBAC32A6A7A2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8411073" y="753684"/>
            <a:ext cx="1726668" cy="26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8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hrs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 – 14 days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360" name="Text Placeholder 3">
            <a:extLst>
              <a:ext uri="{FF2B5EF4-FFF2-40B4-BE49-F238E27FC236}">
                <a16:creationId xmlns:a16="http://schemas.microsoft.com/office/drawing/2014/main" id="{E94F3DC3-4560-4D2F-8D69-47BEA92A2BFD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10335441" y="753683"/>
            <a:ext cx="1277988" cy="2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Beyond 14 days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DA1D90C9-63F1-4060-B611-EA4D65B44F9C}"/>
              </a:ext>
            </a:extLst>
          </p:cNvPr>
          <p:cNvCxnSpPr/>
          <p:nvPr>
            <p:custDataLst>
              <p:tags r:id="rId23"/>
            </p:custDataLst>
          </p:nvPr>
        </p:nvCxnSpPr>
        <p:spPr bwMode="gray">
          <a:xfrm>
            <a:off x="3352028" y="1029002"/>
            <a:ext cx="0" cy="5303520"/>
          </a:xfrm>
          <a:prstGeom prst="line">
            <a:avLst/>
          </a:prstGeom>
          <a:noFill/>
          <a:ln w="9525" cap="rnd" cmpd="sng" algn="ctr">
            <a:solidFill>
              <a:srgbClr val="80808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FA900686-8D34-4DC1-B02A-9BEAF17986A9}"/>
              </a:ext>
            </a:extLst>
          </p:cNvPr>
          <p:cNvCxnSpPr/>
          <p:nvPr/>
        </p:nvCxnSpPr>
        <p:spPr bwMode="gray">
          <a:xfrm>
            <a:off x="10267706" y="1029002"/>
            <a:ext cx="0" cy="5303520"/>
          </a:xfrm>
          <a:prstGeom prst="line">
            <a:avLst/>
          </a:prstGeom>
          <a:noFill/>
          <a:ln w="9525" cap="rnd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F8D9C098-E444-4AEE-A8BB-FFD03423DC9C}"/>
              </a:ext>
            </a:extLst>
          </p:cNvPr>
          <p:cNvCxnSpPr/>
          <p:nvPr>
            <p:custDataLst>
              <p:tags r:id="rId24"/>
            </p:custDataLst>
          </p:nvPr>
        </p:nvCxnSpPr>
        <p:spPr bwMode="gray">
          <a:xfrm>
            <a:off x="358871" y="1018795"/>
            <a:ext cx="11338560" cy="0"/>
          </a:xfrm>
          <a:prstGeom prst="line">
            <a:avLst/>
          </a:prstGeom>
          <a:noFill/>
          <a:ln w="19050" cap="rnd" cmpd="sng" algn="ctr">
            <a:solidFill>
              <a:srgbClr val="00B0F0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384" name="Rectangle 383">
            <a:extLst>
              <a:ext uri="{FF2B5EF4-FFF2-40B4-BE49-F238E27FC236}">
                <a16:creationId xmlns:a16="http://schemas.microsoft.com/office/drawing/2014/main" id="{5A0DEECB-7A5E-4AC9-995A-B6F5855EFA37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3546114" y="1627477"/>
            <a:ext cx="1151216" cy="123440"/>
          </a:xfrm>
          <a:prstGeom prst="rect">
            <a:avLst/>
          </a:prstGeom>
          <a:solidFill>
            <a:srgbClr val="808080"/>
          </a:solidFill>
          <a:ln w="9525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D0496DA7-4A09-4B12-B159-7ACC2A77DD9C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3539355" y="1394116"/>
            <a:ext cx="267268" cy="98122"/>
          </a:xfrm>
          <a:prstGeom prst="rect">
            <a:avLst/>
          </a:prstGeom>
          <a:solidFill>
            <a:srgbClr val="808080"/>
          </a:solidFill>
          <a:ln w="9525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395" name="Text Placeholder 3">
            <a:extLst>
              <a:ext uri="{FF2B5EF4-FFF2-40B4-BE49-F238E27FC236}">
                <a16:creationId xmlns:a16="http://schemas.microsoft.com/office/drawing/2014/main" id="{44A962CA-8B18-48EF-BD50-8682AB7E0A99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420640" y="4004874"/>
            <a:ext cx="2589679" cy="2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Stabilization</a:t>
            </a:r>
          </a:p>
        </p:txBody>
      </p:sp>
      <p:sp>
        <p:nvSpPr>
          <p:cNvPr id="397" name="Text Placeholder 3">
            <a:extLst>
              <a:ext uri="{FF2B5EF4-FFF2-40B4-BE49-F238E27FC236}">
                <a16:creationId xmlns:a16="http://schemas.microsoft.com/office/drawing/2014/main" id="{D6C555ED-E648-4958-98D7-5DD27788E707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420638" y="2883187"/>
            <a:ext cx="27178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Lockdown the floor where the case appeared</a:t>
            </a:r>
          </a:p>
        </p:txBody>
      </p:sp>
      <p:sp>
        <p:nvSpPr>
          <p:cNvPr id="402" name="Text Placeholder 3">
            <a:extLst>
              <a:ext uri="{FF2B5EF4-FFF2-40B4-BE49-F238E27FC236}">
                <a16:creationId xmlns:a16="http://schemas.microsoft.com/office/drawing/2014/main" id="{B6BB6B87-73FC-4237-B3D3-3B67A61A65B9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420638" y="3116549"/>
            <a:ext cx="16319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Start the evacuation plan </a:t>
            </a:r>
          </a:p>
        </p:txBody>
      </p:sp>
      <p:sp>
        <p:nvSpPr>
          <p:cNvPr id="403" name="Text Placeholder 3">
            <a:extLst>
              <a:ext uri="{FF2B5EF4-FFF2-40B4-BE49-F238E27FC236}">
                <a16:creationId xmlns:a16="http://schemas.microsoft.com/office/drawing/2014/main" id="{65B31AD6-380B-44BC-90D6-EDEDB2542261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420639" y="2316793"/>
            <a:ext cx="23145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Report to Board</a:t>
            </a:r>
          </a:p>
        </p:txBody>
      </p:sp>
      <p:sp>
        <p:nvSpPr>
          <p:cNvPr id="404" name="Text Placeholder 3">
            <a:extLst>
              <a:ext uri="{FF2B5EF4-FFF2-40B4-BE49-F238E27FC236}">
                <a16:creationId xmlns:a16="http://schemas.microsoft.com/office/drawing/2014/main" id="{90224186-D5B2-4776-8591-9B53C3DF2C86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420638" y="3348324"/>
            <a:ext cx="23987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Send BCP activation communication </a:t>
            </a:r>
          </a:p>
        </p:txBody>
      </p:sp>
      <p:sp>
        <p:nvSpPr>
          <p:cNvPr id="405" name="Text Placeholder 3">
            <a:extLst>
              <a:ext uri="{FF2B5EF4-FFF2-40B4-BE49-F238E27FC236}">
                <a16:creationId xmlns:a16="http://schemas.microsoft.com/office/drawing/2014/main" id="{A0A5CE59-A1D5-40F9-92B9-B19FCFB09BB9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420639" y="2083430"/>
            <a:ext cx="27432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Notify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MoH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406" name="Text Placeholder 3">
            <a:extLst>
              <a:ext uri="{FF2B5EF4-FFF2-40B4-BE49-F238E27FC236}">
                <a16:creationId xmlns:a16="http://schemas.microsoft.com/office/drawing/2014/main" id="{5CD78385-D8F1-4CD9-814B-2569A4568430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419049" y="1857211"/>
            <a:ext cx="30749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Notify SAMA </a:t>
            </a:r>
          </a:p>
        </p:txBody>
      </p:sp>
      <p:sp>
        <p:nvSpPr>
          <p:cNvPr id="408" name="Text Placeholder 3">
            <a:extLst>
              <a:ext uri="{FF2B5EF4-FFF2-40B4-BE49-F238E27FC236}">
                <a16:creationId xmlns:a16="http://schemas.microsoft.com/office/drawing/2014/main" id="{2187987F-5344-4E14-97DA-AECDCF28697C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1563637" y="794958"/>
            <a:ext cx="55403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C9A5C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Activity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409" name="Text Placeholder 3">
            <a:extLst>
              <a:ext uri="{FF2B5EF4-FFF2-40B4-BE49-F238E27FC236}">
                <a16:creationId xmlns:a16="http://schemas.microsoft.com/office/drawing/2014/main" id="{BE494A09-E86B-489E-A62B-4C505EA37801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451666" y="2594097"/>
            <a:ext cx="8636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Activation of BCP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410" name="Text Placeholder 3">
            <a:extLst>
              <a:ext uri="{FF2B5EF4-FFF2-40B4-BE49-F238E27FC236}">
                <a16:creationId xmlns:a16="http://schemas.microsoft.com/office/drawing/2014/main" id="{200F0F2F-20E2-4440-A6B6-A4A5E9083FB3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420639" y="1618293"/>
            <a:ext cx="29241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CEO to make the decision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411" name="Text Placeholder 3">
            <a:extLst>
              <a:ext uri="{FF2B5EF4-FFF2-40B4-BE49-F238E27FC236}">
                <a16:creationId xmlns:a16="http://schemas.microsoft.com/office/drawing/2014/main" id="{BFB6144F-57BC-497A-8B50-9A8EBA82928F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410247" y="4318622"/>
            <a:ext cx="3089275" cy="41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Start calling back Senior Managers and above to</a:t>
            </a:r>
          </a:p>
          <a:p>
            <a:pPr marL="3348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 report to understand that their functions are</a:t>
            </a:r>
          </a:p>
          <a:p>
            <a:pPr marL="3348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 running smoothly and provide assistance </a:t>
            </a:r>
          </a:p>
        </p:txBody>
      </p:sp>
      <p:sp>
        <p:nvSpPr>
          <p:cNvPr id="412" name="Text Placeholder 3">
            <a:extLst>
              <a:ext uri="{FF2B5EF4-FFF2-40B4-BE49-F238E27FC236}">
                <a16:creationId xmlns:a16="http://schemas.microsoft.com/office/drawing/2014/main" id="{DFC876C9-836F-4EF3-8FD3-E8B070124752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420639" y="1109384"/>
            <a:ext cx="1206500" cy="2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Decision to shutdown building for 48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hrs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5307F38D-4A27-493B-9858-67A032AF995A}"/>
              </a:ext>
            </a:extLst>
          </p:cNvPr>
          <p:cNvSpPr/>
          <p:nvPr/>
        </p:nvSpPr>
        <p:spPr bwMode="gray">
          <a:xfrm>
            <a:off x="3978082" y="1828045"/>
            <a:ext cx="710617" cy="132576"/>
          </a:xfrm>
          <a:prstGeom prst="rect">
            <a:avLst/>
          </a:prstGeom>
          <a:solidFill>
            <a:srgbClr val="808080"/>
          </a:solidFill>
          <a:ln w="9525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4BE3E36F-A1D2-471D-9C14-9BAD1205DDE6}"/>
              </a:ext>
            </a:extLst>
          </p:cNvPr>
          <p:cNvSpPr/>
          <p:nvPr/>
        </p:nvSpPr>
        <p:spPr bwMode="gray">
          <a:xfrm>
            <a:off x="4689453" y="2881128"/>
            <a:ext cx="328739" cy="140950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  <a:ln w="9525" cap="rnd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E88C7EF2-B4FF-4377-810E-0CCE2FA49FAA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420640" y="1415090"/>
            <a:ext cx="29241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Call for CET (command center) meeting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8E2D056-A646-44CF-ACA8-DEF9CC3B4ACB}"/>
              </a:ext>
            </a:extLst>
          </p:cNvPr>
          <p:cNvSpPr/>
          <p:nvPr/>
        </p:nvSpPr>
        <p:spPr bwMode="gray">
          <a:xfrm>
            <a:off x="3978079" y="2090512"/>
            <a:ext cx="710617" cy="132576"/>
          </a:xfrm>
          <a:prstGeom prst="rect">
            <a:avLst/>
          </a:prstGeom>
          <a:solidFill>
            <a:srgbClr val="808080"/>
          </a:solidFill>
          <a:ln w="9525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B60ABFA-28CD-4B42-B782-5FFA4344548C}"/>
              </a:ext>
            </a:extLst>
          </p:cNvPr>
          <p:cNvSpPr/>
          <p:nvPr/>
        </p:nvSpPr>
        <p:spPr bwMode="gray">
          <a:xfrm>
            <a:off x="3969612" y="2327576"/>
            <a:ext cx="710617" cy="132576"/>
          </a:xfrm>
          <a:prstGeom prst="rect">
            <a:avLst/>
          </a:prstGeom>
          <a:solidFill>
            <a:srgbClr val="808080"/>
          </a:solidFill>
          <a:ln w="9525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22" name="Text Placeholder 3">
            <a:extLst>
              <a:ext uri="{FF2B5EF4-FFF2-40B4-BE49-F238E27FC236}">
                <a16:creationId xmlns:a16="http://schemas.microsoft.com/office/drawing/2014/main" id="{6D8E3DE1-BE85-43C5-BD29-F7A11765C226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429102" y="3768487"/>
            <a:ext cx="16319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Deep cleaning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72189B4-0C58-4150-BE37-697A7B3CB8D7}"/>
              </a:ext>
            </a:extLst>
          </p:cNvPr>
          <p:cNvSpPr/>
          <p:nvPr/>
        </p:nvSpPr>
        <p:spPr bwMode="gray">
          <a:xfrm>
            <a:off x="4882488" y="3067396"/>
            <a:ext cx="704681" cy="140950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  <a:ln w="9525" cap="rnd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E1DD788-5B1C-4DDA-B675-57D33A5B858D}"/>
              </a:ext>
            </a:extLst>
          </p:cNvPr>
          <p:cNvSpPr/>
          <p:nvPr/>
        </p:nvSpPr>
        <p:spPr bwMode="gray">
          <a:xfrm>
            <a:off x="5212694" y="3253664"/>
            <a:ext cx="704681" cy="140950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  <a:ln w="9525" cap="rnd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E71957C-AD25-43A8-AACF-A814C855B184}"/>
              </a:ext>
            </a:extLst>
          </p:cNvPr>
          <p:cNvSpPr/>
          <p:nvPr/>
        </p:nvSpPr>
        <p:spPr bwMode="gray">
          <a:xfrm>
            <a:off x="5519381" y="3490731"/>
            <a:ext cx="582381" cy="140950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  <a:ln w="9525" cap="rnd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E6776FC-9785-46C2-9947-C4E14DDFA27B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6003155" y="3761078"/>
            <a:ext cx="1266338" cy="123440"/>
          </a:xfrm>
          <a:prstGeom prst="rect">
            <a:avLst/>
          </a:prstGeom>
          <a:solidFill>
            <a:srgbClr val="BEBEB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4EABF22-F804-476B-AF10-D82243529DE4}"/>
              </a:ext>
            </a:extLst>
          </p:cNvPr>
          <p:cNvCxnSpPr/>
          <p:nvPr>
            <p:custDataLst>
              <p:tags r:id="rId42"/>
            </p:custDataLst>
          </p:nvPr>
        </p:nvCxnSpPr>
        <p:spPr bwMode="gray">
          <a:xfrm>
            <a:off x="7281617" y="1029003"/>
            <a:ext cx="0" cy="5303520"/>
          </a:xfrm>
          <a:prstGeom prst="line">
            <a:avLst/>
          </a:prstGeom>
          <a:noFill/>
          <a:ln w="9525" cap="rnd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 Placeholder 3">
            <a:extLst>
              <a:ext uri="{FF2B5EF4-FFF2-40B4-BE49-F238E27FC236}">
                <a16:creationId xmlns:a16="http://schemas.microsoft.com/office/drawing/2014/main" id="{CFBB83DA-538D-47C0-8BEF-4469D20D6821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420636" y="5285135"/>
            <a:ext cx="27178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Senior Managers &amp; above return physically</a:t>
            </a:r>
          </a:p>
        </p:txBody>
      </p:sp>
      <p:sp>
        <p:nvSpPr>
          <p:cNvPr id="136" name="Text Placeholder 3">
            <a:extLst>
              <a:ext uri="{FF2B5EF4-FFF2-40B4-BE49-F238E27FC236}">
                <a16:creationId xmlns:a16="http://schemas.microsoft.com/office/drawing/2014/main" id="{083E921C-C207-4A49-A48A-E4856F01B6CB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420636" y="5518497"/>
            <a:ext cx="16319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Respective CETs to visit departments</a:t>
            </a:r>
          </a:p>
        </p:txBody>
      </p:sp>
      <p:sp>
        <p:nvSpPr>
          <p:cNvPr id="138" name="Text Placeholder 3">
            <a:extLst>
              <a:ext uri="{FF2B5EF4-FFF2-40B4-BE49-F238E27FC236}">
                <a16:creationId xmlns:a16="http://schemas.microsoft.com/office/drawing/2014/main" id="{D9D1B0C4-FFD3-4AF5-8F2E-565CA0B585BD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451664" y="4842040"/>
            <a:ext cx="8636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Recovery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823AA01-55F4-41F5-BE4B-7831F38DD522}"/>
              </a:ext>
            </a:extLst>
          </p:cNvPr>
          <p:cNvSpPr/>
          <p:nvPr/>
        </p:nvSpPr>
        <p:spPr bwMode="gray">
          <a:xfrm>
            <a:off x="10300431" y="5283076"/>
            <a:ext cx="298854" cy="140950"/>
          </a:xfrm>
          <a:prstGeom prst="rect">
            <a:avLst/>
          </a:prstGeom>
          <a:solidFill>
            <a:srgbClr val="7B7B7B"/>
          </a:solidFill>
          <a:ln w="9525" cap="rnd" cmpd="sng" algn="ctr">
            <a:solidFill>
              <a:srgbClr val="7B7B7B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2457830-5A3F-4EB6-BCC5-F9AC62192E30}"/>
              </a:ext>
            </a:extLst>
          </p:cNvPr>
          <p:cNvSpPr/>
          <p:nvPr/>
        </p:nvSpPr>
        <p:spPr bwMode="gray">
          <a:xfrm>
            <a:off x="10276155" y="5498219"/>
            <a:ext cx="640619" cy="140950"/>
          </a:xfrm>
          <a:prstGeom prst="rect">
            <a:avLst/>
          </a:prstGeom>
          <a:solidFill>
            <a:srgbClr val="7B7B7B"/>
          </a:solidFill>
          <a:ln w="9525" cap="rnd" cmpd="sng" algn="ctr">
            <a:solidFill>
              <a:srgbClr val="7B7B7B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FA4E45E-298F-4812-9EB9-63D5C4421DE2}"/>
              </a:ext>
            </a:extLst>
          </p:cNvPr>
          <p:cNvCxnSpPr/>
          <p:nvPr>
            <p:custDataLst>
              <p:tags r:id="rId46"/>
            </p:custDataLst>
          </p:nvPr>
        </p:nvCxnSpPr>
        <p:spPr bwMode="gray">
          <a:xfrm>
            <a:off x="5994681" y="1020536"/>
            <a:ext cx="0" cy="5303520"/>
          </a:xfrm>
          <a:prstGeom prst="line">
            <a:avLst/>
          </a:prstGeom>
          <a:noFill/>
          <a:ln w="9525" cap="rnd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8" name="Text Placeholder 3">
            <a:extLst>
              <a:ext uri="{FF2B5EF4-FFF2-40B4-BE49-F238E27FC236}">
                <a16:creationId xmlns:a16="http://schemas.microsoft.com/office/drawing/2014/main" id="{67A827C0-5903-4600-B9D4-ADB4519104C1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446035" y="3548352"/>
            <a:ext cx="16319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Assess the initial impact 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6778ABD2-A697-4D4C-A4C5-62A78BBDDB85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7276459" y="4409318"/>
            <a:ext cx="1360266" cy="149362"/>
          </a:xfrm>
          <a:prstGeom prst="rect">
            <a:avLst/>
          </a:prstGeom>
          <a:solidFill>
            <a:srgbClr val="7B7B7B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65C86F6-4C95-4A7C-9377-503B5B7A3F00}"/>
              </a:ext>
            </a:extLst>
          </p:cNvPr>
          <p:cNvSpPr/>
          <p:nvPr/>
        </p:nvSpPr>
        <p:spPr bwMode="gray">
          <a:xfrm>
            <a:off x="10306770" y="6080739"/>
            <a:ext cx="1248385" cy="187605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  <a:ln w="12700" cap="rnd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</a:rPr>
              <a:t>Gradual return</a:t>
            </a:r>
          </a:p>
        </p:txBody>
      </p:sp>
      <p:sp>
        <p:nvSpPr>
          <p:cNvPr id="153" name="Text Placeholder 3">
            <a:extLst>
              <a:ext uri="{FF2B5EF4-FFF2-40B4-BE49-F238E27FC236}">
                <a16:creationId xmlns:a16="http://schemas.microsoft.com/office/drawing/2014/main" id="{E1ED120F-E86D-4C19-BEB4-EB0B481FE191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390159" y="5755067"/>
            <a:ext cx="2589679" cy="2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Deactivation</a:t>
            </a:r>
          </a:p>
        </p:txBody>
      </p:sp>
      <p:sp>
        <p:nvSpPr>
          <p:cNvPr id="154" name="Text Placeholder 3">
            <a:extLst>
              <a:ext uri="{FF2B5EF4-FFF2-40B4-BE49-F238E27FC236}">
                <a16:creationId xmlns:a16="http://schemas.microsoft.com/office/drawing/2014/main" id="{C679ACDB-8E4F-4FE6-B919-1E39817CC4EF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379766" y="6068815"/>
            <a:ext cx="30892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All employees to return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59E74B5-729E-4F18-A933-1D3435A49DCB}"/>
              </a:ext>
            </a:extLst>
          </p:cNvPr>
          <p:cNvSpPr txBox="1"/>
          <p:nvPr/>
        </p:nvSpPr>
        <p:spPr>
          <a:xfrm>
            <a:off x="9855259" y="6511400"/>
            <a:ext cx="840491" cy="31052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Return of employees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58" name="Isosceles Triangle 157">
            <a:extLst>
              <a:ext uri="{FF2B5EF4-FFF2-40B4-BE49-F238E27FC236}">
                <a16:creationId xmlns:a16="http://schemas.microsoft.com/office/drawing/2014/main" id="{E12A679A-D184-44E6-8C29-B7F871C0EA2E}"/>
              </a:ext>
            </a:extLst>
          </p:cNvPr>
          <p:cNvSpPr/>
          <p:nvPr>
            <p:custDataLst>
              <p:tags r:id="rId51"/>
            </p:custDataLst>
          </p:nvPr>
        </p:nvSpPr>
        <p:spPr bwMode="gray">
          <a:xfrm>
            <a:off x="10192464" y="6307320"/>
            <a:ext cx="152400" cy="152400"/>
          </a:xfrm>
          <a:prstGeom prst="triangle">
            <a:avLst/>
          </a:prstGeom>
          <a:solidFill>
            <a:srgbClr val="C000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DCFF7C0-6610-41A7-8F49-162DBF0DF018}"/>
              </a:ext>
            </a:extLst>
          </p:cNvPr>
          <p:cNvCxnSpPr/>
          <p:nvPr/>
        </p:nvCxnSpPr>
        <p:spPr bwMode="gray">
          <a:xfrm>
            <a:off x="8620179" y="1017773"/>
            <a:ext cx="0" cy="5303520"/>
          </a:xfrm>
          <a:prstGeom prst="line">
            <a:avLst/>
          </a:prstGeom>
          <a:noFill/>
          <a:ln w="9525" cap="rnd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2E62232-E5CE-4981-9EF5-0C25F37BAAE0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419033" y="5100651"/>
            <a:ext cx="27178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Remote working continues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AECB552-52E2-48CD-948D-B25D8F24F6C3}"/>
              </a:ext>
            </a:extLst>
          </p:cNvPr>
          <p:cNvSpPr/>
          <p:nvPr>
            <p:custDataLst>
              <p:tags r:id="rId53"/>
            </p:custDataLst>
          </p:nvPr>
        </p:nvSpPr>
        <p:spPr bwMode="gray">
          <a:xfrm>
            <a:off x="8633568" y="5107526"/>
            <a:ext cx="1645922" cy="135784"/>
          </a:xfrm>
          <a:prstGeom prst="rect">
            <a:avLst/>
          </a:prstGeom>
          <a:solidFill>
            <a:srgbClr val="BEBEBE"/>
          </a:solidFill>
          <a:ln w="9525" cap="rnd" cmpd="sng" algn="ctr">
            <a:solidFill>
              <a:srgbClr val="BEBE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8797A06-E4B3-4E42-8FF6-B1D623F8876C}"/>
              </a:ext>
            </a:extLst>
          </p:cNvPr>
          <p:cNvCxnSpPr>
            <a:cxnSpLocks/>
          </p:cNvCxnSpPr>
          <p:nvPr>
            <p:custDataLst>
              <p:tags r:id="rId54"/>
            </p:custDataLst>
          </p:nvPr>
        </p:nvCxnSpPr>
        <p:spPr bwMode="gray">
          <a:xfrm>
            <a:off x="10267431" y="1029113"/>
            <a:ext cx="3298" cy="5199499"/>
          </a:xfrm>
          <a:prstGeom prst="line">
            <a:avLst/>
          </a:prstGeom>
          <a:noFill/>
          <a:ln w="38100" cap="rnd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F12EF09D-CF8A-45D0-8956-465231214D86}"/>
              </a:ext>
            </a:extLst>
          </p:cNvPr>
          <p:cNvSpPr txBox="1"/>
          <p:nvPr/>
        </p:nvSpPr>
        <p:spPr>
          <a:xfrm>
            <a:off x="3176711" y="124846"/>
            <a:ext cx="8939053" cy="307777"/>
          </a:xfrm>
          <a:prstGeom prst="rect">
            <a:avLst/>
          </a:prstGeom>
          <a:solidFill>
            <a:srgbClr val="CCECF9"/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</a:rPr>
              <a:t>More than one case within the same building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56C27E3-C349-4C16-96DF-4AC01F419E63}"/>
              </a:ext>
            </a:extLst>
          </p:cNvPr>
          <p:cNvCxnSpPr/>
          <p:nvPr>
            <p:custDataLst>
              <p:tags r:id="rId55"/>
            </p:custDataLst>
          </p:nvPr>
        </p:nvCxnSpPr>
        <p:spPr bwMode="gray">
          <a:xfrm>
            <a:off x="4693668" y="1009307"/>
            <a:ext cx="0" cy="5303520"/>
          </a:xfrm>
          <a:prstGeom prst="line">
            <a:avLst/>
          </a:prstGeom>
          <a:noFill/>
          <a:ln w="9525" cap="rnd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2CA02DCC-F821-4B28-9787-C25AED17EBBD}"/>
              </a:ext>
            </a:extLst>
          </p:cNvPr>
          <p:cNvCxnSpPr>
            <a:cxnSpLocks/>
          </p:cNvCxnSpPr>
          <p:nvPr>
            <p:custDataLst>
              <p:tags r:id="rId56"/>
            </p:custDataLst>
          </p:nvPr>
        </p:nvCxnSpPr>
        <p:spPr bwMode="gray">
          <a:xfrm>
            <a:off x="4688075" y="1035137"/>
            <a:ext cx="3298" cy="2004632"/>
          </a:xfrm>
          <a:prstGeom prst="line">
            <a:avLst/>
          </a:prstGeom>
          <a:noFill/>
          <a:ln w="38100" cap="rnd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35" name="TextBox 434">
            <a:extLst>
              <a:ext uri="{FF2B5EF4-FFF2-40B4-BE49-F238E27FC236}">
                <a16:creationId xmlns:a16="http://schemas.microsoft.com/office/drawing/2014/main" id="{86A98B41-6F70-4458-96E6-EEA9149882E1}"/>
              </a:ext>
            </a:extLst>
          </p:cNvPr>
          <p:cNvSpPr txBox="1"/>
          <p:nvPr/>
        </p:nvSpPr>
        <p:spPr>
          <a:xfrm>
            <a:off x="4283827" y="3203382"/>
            <a:ext cx="840491" cy="31052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 panose="02000000000000000000" pitchFamily="2" charset="0"/>
                <a:ea typeface="+mn-ea"/>
                <a:cs typeface="Poppins" panose="02000000000000000000" pitchFamily="2" charset="0"/>
                <a:sym typeface="+mn-lt"/>
              </a:rPr>
              <a:t>Shutdown decision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438" name="Isosceles Triangle 437">
            <a:extLst>
              <a:ext uri="{FF2B5EF4-FFF2-40B4-BE49-F238E27FC236}">
                <a16:creationId xmlns:a16="http://schemas.microsoft.com/office/drawing/2014/main" id="{1EF5D1B0-FFFC-479F-86AD-93BE13B0BCC6}"/>
              </a:ext>
            </a:extLst>
          </p:cNvPr>
          <p:cNvSpPr/>
          <p:nvPr>
            <p:custDataLst>
              <p:tags r:id="rId57"/>
            </p:custDataLst>
          </p:nvPr>
        </p:nvSpPr>
        <p:spPr bwMode="gray">
          <a:xfrm>
            <a:off x="4616796" y="3087147"/>
            <a:ext cx="152400" cy="152400"/>
          </a:xfrm>
          <a:prstGeom prst="triangle">
            <a:avLst/>
          </a:prstGeom>
          <a:solidFill>
            <a:srgbClr val="C000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err="1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 animBg="1"/>
      <p:bldP spid="386" grpId="0" animBg="1"/>
      <p:bldP spid="425" grpId="0" animBg="1"/>
      <p:bldP spid="428" grpId="0" animBg="1"/>
      <p:bldP spid="120" grpId="0" animBg="1"/>
      <p:bldP spid="121" grpId="0" animBg="1"/>
      <p:bldP spid="128" grpId="0" animBg="1"/>
      <p:bldP spid="129" grpId="0" animBg="1"/>
      <p:bldP spid="130" grpId="0" animBg="1"/>
      <p:bldP spid="131" grpId="0" animBg="1"/>
      <p:bldP spid="139" grpId="0" animBg="1"/>
      <p:bldP spid="141" grpId="0" animBg="1"/>
      <p:bldP spid="149" grpId="0" animBg="1"/>
      <p:bldP spid="151" grpId="0" animBg="1"/>
      <p:bldP spid="157" grpId="0"/>
      <p:bldP spid="158" grpId="0" animBg="1"/>
      <p:bldP spid="78" grpId="0" animBg="1"/>
      <p:bldP spid="435" grpId="0"/>
      <p:bldP spid="4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JsqFnTQgOLFwAro6EF_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XgJbiwQumUW3SL5RRFG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J4mYQHSi6ioQlc4hj1D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JRUsgZRX.LmGI2ynIoJ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raTeebRQCv_6OxJEHwN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XgJbiwQumUW3SL5RRFG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AHxXEUTmqT63pArvrIP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JRUsgZRX.LmGI2ynIoJ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XgJbiwQumUW3SL5RRFG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J4mYQHSi6ioQlc4hj1D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bUvSg4TGiFDnoKFXWQ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e_G_T5QC6So4tnv2bKw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5RkoCkT8.E466D63UXh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3fcm9kDRMuGZRXakC_2Z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raTeebRQCv_6OxJEHwN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J4mYQHSi6ioQlc4hj1D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y4k5YERg28BP8HKyqwQ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JRUsgZRX.LmGI2ynIoJ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y4k5YERg28BP8HKyqwQ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3fcm9kDRMuGZRXakC_2Z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AtPv2sTp279lXmluhT.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ywecWJQZqOvKZxKCdkK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qMyUyNSZui4.HhZ7paj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OZoPIuTrGI477GWEGy3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SimNaPRfuilwpsAZ73F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uxufJPTgShDNWiddfKW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SfXQb1T26D3k8gynDRg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VJfLLOSTKYNOJWXkyLP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BZJvk4VpRrXupTz01zP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5lDW29gQ6OjKSucYxDfy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Wc8XCkQkuSi4HaPuR.X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4juhafSg.LIqV0B53k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6WT24kSaG7UgjNQgeQT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5qf705QCKsQscrBc7wQ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VNT5JuT7yUIzyg94ij1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Br.8vRRkal3iShivjRD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J4mYQHSi6ioQlc4hj1D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GbNGLUR2i1PqtRe3sQX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bUvSg4TGiFDnoKFXWQ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JRUsgZRX.LmGI2ynIoJ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raTeebRQCv_6OxJEHwN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XgJbiwQumUW3SL5RRFG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35df2YLR_udDH8BN3TKu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HDXWGHQtKjwE74podeW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ymoYJcSBmMWerEKEsMd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G83YuQSk2EgZg3BiDDh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fe4LK9TXuMpn5uG8Dit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AHxXEUTmqT63pArvrIP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1b8yM3Sa2fdBTf.ax_q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5RkoCkT8.E466D63UXh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e_G_T5QC6So4tnv2bKw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hNDdd4QHeO29p_bySoa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3fcm9kDRMuGZRXakC_2Z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1b8yM3Sa2fdBTf.ax_q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XgJbiwQumUW3SL5RRFG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J4mYQHSi6ioQlc4hj1D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JRUsgZRX.LmGI2ynIoJ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raTeebRQCv_6OxJEHwN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XgJbiwQumUW3SL5RRFG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AHxXEUTmqT63pArvrIP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JRUsgZRX.LmGI2ynIoJ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ywecWJQZqOvKZxKCdkK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XgJbiwQumUW3SL5RRFG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J4mYQHSi6ioQlc4hj1D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XgJbiwQumUW3SL5RRFG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bUvSg4TGiFDnoKFXWQN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5RkoCkT8.E466D63UXh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J4mYQHSi6ioQlc4hj1D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3fcm9kDRMuGZRXakC_2Z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3fcm9kDRMuGZRXakC_2Z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y4k5YERg28BP8HKyqwQ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y4k5YERg28BP8HKyqwQ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8UzWhgQiaTJMkxviBkb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y4k5YERg28BP8HKyqwQ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JRUsgZRX.LmGI2ynIoJ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e_G_T5QC6So4tnv2bKw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ywecWJQZqOvKZxKCdkK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8UzWhgQiaTJMkxviBkb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UDY5KVTZa0xhTFsgXM_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8UzWhgQiaTJMkxviBkb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JsqFnTQgOLFwAro6EF_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e_G_T5QC6So4tnv2bK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UDY5KVTZa0xhTFsgXM_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AtPv2sTp279lXmluhT.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ywecWJQZqOvKZxKCdkK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qMyUyNSZui4.HhZ7paj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OZoPIuTrGI477GWEGy3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SimNaPRfuilwpsAZ73F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uxufJPTgShDNWiddfKW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SfXQb1T26D3k8gynDRg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VJfLLOSTKYNOJWXkyLP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5lDW29gQ6OjKSucYxDfy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Wc8XCkQkuSi4HaPuR.X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8UzWhgQiaTJMkxviBkb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4juhafSg.LIqV0B53kS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6WT24kSaG7UgjNQgeQT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5qf705QCKsQscrBc7wQ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VNT5JuT7yUIzyg94ij1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Br.8vRRkal3iShivjRD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J4mYQHSi6ioQlc4hj1D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GbNGLUR2i1PqtRe3sQX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bUvSg4TGiFDnoKFXWQN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raTeebRQCv_6OxJEHw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XgJbiwQumUW3SL5RRFG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35df2YLR_udDH8BN3TKu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HDXWGHQtKjwE74podeW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ymoYJcSBmMWerEKEsMd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G83YuQSk2EgZg3BiDDh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fe4LK9TXuMpn5uG8Dit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AHxXEUTmqT63pArvrIP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1b8yM3Sa2fdBTf.ax_q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5RkoCkT8.E466D63UXh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hNDdd4QHeO29p_bySoa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1b8yM3Sa2fdBTf.ax_qQ"/>
</p:tagLst>
</file>

<file path=ppt/theme/theme1.xml><?xml version="1.0" encoding="utf-8"?>
<a:theme xmlns:a="http://schemas.openxmlformats.org/drawingml/2006/main" name="1_Bupa PPT template_4-3">
  <a:themeElements>
    <a:clrScheme name="BUPA">
      <a:dk1>
        <a:sysClr val="windowText" lastClr="000000"/>
      </a:dk1>
      <a:lt1>
        <a:sysClr val="window" lastClr="FFFFFF"/>
      </a:lt1>
      <a:dk2>
        <a:srgbClr val="00335B"/>
      </a:dk2>
      <a:lt2>
        <a:srgbClr val="009EE0"/>
      </a:lt2>
      <a:accent1>
        <a:srgbClr val="009EE0"/>
      </a:accent1>
      <a:accent2>
        <a:srgbClr val="40B6E8"/>
      </a:accent2>
      <a:accent3>
        <a:srgbClr val="7FCEEF"/>
      </a:accent3>
      <a:accent4>
        <a:srgbClr val="CCECF9"/>
      </a:accent4>
      <a:accent5>
        <a:srgbClr val="7F99AD"/>
      </a:accent5>
      <a:accent6>
        <a:srgbClr val="406684"/>
      </a:accent6>
      <a:hlink>
        <a:srgbClr val="00335B"/>
      </a:hlink>
      <a:folHlink>
        <a:srgbClr val="0033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pa Arabia PPT Template" id="{6654FAE9-B184-3949-A3DF-190D22EE1150}" vid="{C9B4F41C-C775-4544-8AFA-098B6BCD8D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277</Words>
  <Application>Microsoft Office PowerPoint</Application>
  <PresentationFormat>Widescreen</PresentationFormat>
  <Paragraphs>80</Paragraphs>
  <Slides>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Poppins</vt:lpstr>
      <vt:lpstr>Trebuchet MS</vt:lpstr>
      <vt:lpstr>1_Bupa PPT template_4-3</vt:lpstr>
      <vt:lpstr>Office Theme</vt:lpstr>
      <vt:lpstr>think-cell Slide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Nedda Akhonbay</dc:creator>
  <cp:lastModifiedBy>May Mahdi</cp:lastModifiedBy>
  <cp:revision>14</cp:revision>
  <dcterms:created xsi:type="dcterms:W3CDTF">2020-03-09T09:28:10Z</dcterms:created>
  <dcterms:modified xsi:type="dcterms:W3CDTF">2020-03-15T13:08:49Z</dcterms:modified>
</cp:coreProperties>
</file>